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8" r:id="rId9"/>
    <p:sldId id="279" r:id="rId10"/>
    <p:sldId id="278" r:id="rId11"/>
    <p:sldId id="266" r:id="rId12"/>
    <p:sldId id="275" r:id="rId13"/>
    <p:sldId id="280" r:id="rId14"/>
    <p:sldId id="267" r:id="rId15"/>
    <p:sldId id="274" r:id="rId16"/>
    <p:sldId id="270" r:id="rId17"/>
    <p:sldId id="276" r:id="rId18"/>
    <p:sldId id="269" r:id="rId19"/>
    <p:sldId id="277" r:id="rId20"/>
    <p:sldId id="273" r:id="rId21"/>
    <p:sldId id="271" r:id="rId22"/>
    <p:sldId id="26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6512" autoAdjust="0"/>
  </p:normalViewPr>
  <p:slideViewPr>
    <p:cSldViewPr snapToGrid="0">
      <p:cViewPr>
        <p:scale>
          <a:sx n="60" d="100"/>
          <a:sy n="60" d="100"/>
        </p:scale>
        <p:origin x="-10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D6A4-0993-4F67-841E-4381C5F0CFB1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75791-7E4B-44C2-9BFF-7588162DD9C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4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Goedenmorgen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allemaal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Aangezien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echo stage ben </a:t>
            </a:r>
            <a:r>
              <a:rPr lang="en-US" baseline="0" dirty="0" err="1" smtClean="0"/>
              <a:t>begonnen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kiezen</a:t>
            </a:r>
            <a:r>
              <a:rPr lang="en-US" baseline="0" dirty="0" smtClean="0"/>
              <a:t> wat </a:t>
            </a:r>
            <a:r>
              <a:rPr lang="en-US" baseline="0" dirty="0" err="1" smtClean="0"/>
              <a:t>hierin</a:t>
            </a:r>
            <a:r>
              <a:rPr lang="en-US" baseline="0" dirty="0" smtClean="0"/>
              <a:t> past.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jullie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weten</a:t>
            </a:r>
            <a:r>
              <a:rPr lang="en-US" baseline="0" dirty="0" smtClean="0"/>
              <a:t> is de </a:t>
            </a:r>
            <a:r>
              <a:rPr lang="en-US" baseline="0" dirty="0" err="1" smtClean="0"/>
              <a:t>echocardiografie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zowel</a:t>
            </a:r>
            <a:r>
              <a:rPr lang="en-US" baseline="0" dirty="0" smtClean="0"/>
              <a:t> de TTE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TEE van </a:t>
            </a:r>
            <a:r>
              <a:rPr lang="en-US" baseline="0" dirty="0" err="1" smtClean="0"/>
              <a:t>belang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stellen</a:t>
            </a:r>
            <a:r>
              <a:rPr lang="en-US" baseline="0" dirty="0" smtClean="0"/>
              <a:t> van de diagnose endocarditis, maar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prognose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beleid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vandaar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gekozen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ophangen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casus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jullie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betrokken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geweest</a:t>
            </a:r>
            <a:r>
              <a:rPr lang="en-US" baseline="0" dirty="0" smtClean="0"/>
              <a:t>. Het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dhr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05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89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49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Infective Endocarditis (Guidelines on Prevention, Diagnosis and Treatment of)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 Clinical Practice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90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b="1" dirty="0" smtClean="0"/>
              <a:t>Anamnese</a:t>
            </a:r>
            <a:r>
              <a:rPr lang="nl-NL" sz="1200" dirty="0" smtClean="0"/>
              <a:t>:</a:t>
            </a:r>
          </a:p>
          <a:p>
            <a:pPr marL="0" indent="0">
              <a:buNone/>
            </a:pPr>
            <a:r>
              <a:rPr lang="nl-NL" sz="1200" dirty="0" smtClean="0"/>
              <a:t>Sinds 2 weken progressieve dyspneu met hoesten (wit sputum). Geen koorts of koude rillingen. Geen </a:t>
            </a:r>
            <a:r>
              <a:rPr lang="nl-NL" sz="1200" dirty="0" err="1" smtClean="0"/>
              <a:t>podb</a:t>
            </a:r>
            <a:r>
              <a:rPr lang="nl-NL" sz="1200" dirty="0" smtClean="0"/>
              <a:t>. Sinds 1 week pijn in knokkels van rechter hand. Al weken slechte intake. </a:t>
            </a:r>
          </a:p>
          <a:p>
            <a:pPr marL="0" indent="0">
              <a:buNone/>
            </a:pPr>
            <a:r>
              <a:rPr lang="nl-NL" sz="1200" u="sng" dirty="0" smtClean="0"/>
              <a:t>Functionaliteit</a:t>
            </a:r>
            <a:r>
              <a:rPr lang="nl-NL" sz="1200" dirty="0" smtClean="0"/>
              <a:t>: kwetsbaar, ADL afhankelijk. Betrokken echtgenote</a:t>
            </a:r>
          </a:p>
          <a:p>
            <a:endParaRPr lang="nl-NL" dirty="0" smtClean="0"/>
          </a:p>
          <a:p>
            <a:r>
              <a:rPr lang="nl-NL" dirty="0" smtClean="0"/>
              <a:t>*TURT,</a:t>
            </a:r>
            <a:r>
              <a:rPr lang="nl-NL" baseline="0" dirty="0" smtClean="0"/>
              <a:t> transurethrale resectie van blaastumor </a:t>
            </a:r>
          </a:p>
          <a:p>
            <a:r>
              <a:rPr lang="nl-NL" baseline="0" dirty="0" smtClean="0"/>
              <a:t>*TUR, transurethrale resectie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92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Mechanische</a:t>
            </a:r>
            <a:r>
              <a:rPr lang="en-US" dirty="0" smtClean="0"/>
              <a:t> </a:t>
            </a:r>
            <a:r>
              <a:rPr lang="en-US" dirty="0" err="1" smtClean="0"/>
              <a:t>klep</a:t>
            </a:r>
            <a:r>
              <a:rPr lang="en-US" dirty="0" smtClean="0"/>
              <a:t> endocarditis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in 10-30%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endocarditiden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is de </a:t>
            </a:r>
            <a:r>
              <a:rPr lang="en-US" baseline="0" dirty="0" err="1" smtClean="0"/>
              <a:t>meest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ernstige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van endocarditis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ziekenhuis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mortaliteit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16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Prosthetic valve endocarditis is de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ernstige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van infective endocarditis (10-30%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IE),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5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</a:t>
            </a:r>
            <a:r>
              <a:rPr lang="en-US" dirty="0" smtClean="0"/>
              <a:t>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Coagulase-negative staphylococci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33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 Duke </a:t>
            </a:r>
            <a:r>
              <a:rPr lang="en-US" baseline="0" dirty="0" err="1" smtClean="0"/>
              <a:t>cretiera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klinisch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bacterilogische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echocardiografische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gecombineerd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70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Janeway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lesions: in contrast to Osler nodes,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Janeway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lesions are non-tender, often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haemorrhagic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(bleeding into the skin), and occur mostly on the palms and soles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Osler nodes are red-purple, slightly raised, tender lumps, often with a pale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19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 Duke </a:t>
            </a:r>
            <a:r>
              <a:rPr lang="en-US" baseline="0" dirty="0" err="1" smtClean="0"/>
              <a:t>cretiera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klinisch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bacterilogische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echocardiografische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gecombineerd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70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Echocardiografische</a:t>
            </a:r>
            <a:r>
              <a:rPr lang="en-US" dirty="0" smtClean="0"/>
              <a:t> </a:t>
            </a:r>
            <a:r>
              <a:rPr lang="en-US" dirty="0" err="1" smtClean="0"/>
              <a:t>tekenen</a:t>
            </a:r>
            <a:r>
              <a:rPr lang="en-US" dirty="0" smtClean="0"/>
              <a:t> van </a:t>
            </a:r>
            <a:r>
              <a:rPr lang="en-US" dirty="0" err="1" smtClean="0"/>
              <a:t>endocardiale</a:t>
            </a:r>
            <a:r>
              <a:rPr lang="en-US" dirty="0" smtClean="0"/>
              <a:t> </a:t>
            </a:r>
            <a:r>
              <a:rPr lang="en-US" dirty="0" err="1" smtClean="0"/>
              <a:t>betrokkenheid</a:t>
            </a:r>
            <a:r>
              <a:rPr lang="en-US" dirty="0" smtClean="0"/>
              <a:t> (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, </a:t>
            </a:r>
            <a:r>
              <a:rPr lang="en-US" dirty="0" err="1" smtClean="0"/>
              <a:t>kunstkleploslating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stellen</a:t>
            </a:r>
            <a:r>
              <a:rPr lang="en-US" baseline="0" dirty="0" smtClean="0"/>
              <a:t> van de diagnose van </a:t>
            </a:r>
            <a:r>
              <a:rPr lang="en-US" baseline="0" dirty="0" err="1" smtClean="0"/>
              <a:t>centraal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klinisch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algoritme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gemodificeerde</a:t>
            </a:r>
            <a:r>
              <a:rPr lang="en-US" baseline="0" dirty="0" smtClean="0"/>
              <a:t> Duke-criteria.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bepalen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kans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complicaties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HD </a:t>
            </a:r>
            <a:r>
              <a:rPr lang="en-US" baseline="0" dirty="0" err="1" smtClean="0"/>
              <a:t>ontregeling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embolisatie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overlijden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gelet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, aspect, </a:t>
            </a:r>
            <a:r>
              <a:rPr lang="en-US" baseline="0" dirty="0" err="1" smtClean="0"/>
              <a:t>mobiliteit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grootte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vegetaties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prognostisch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ongunstige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klepdestructie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perivalvulaire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uitbreiding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ontsteking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Abces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peudo-aneurysma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fistel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pericardvocht</a:t>
            </a:r>
            <a:r>
              <a:rPr lang="en-US" baseline="0" dirty="0" smtClean="0"/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5791-7E4B-44C2-9BFF-7588162DD9C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8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34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1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26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7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5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62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32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07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07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5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0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5418-8A04-4BDB-AB0C-595B873FA535}" type="datetimeFigureOut">
              <a:rPr lang="nl-NL" smtClean="0"/>
              <a:t>13-11-2020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F620-5D9B-4F85-99BF-3C09999187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24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nl/url?sa=i&amp;rct=j&amp;q=&amp;esrc=s&amp;source=images&amp;cd=&amp;cad=rja&amp;uact=8&amp;ved=0ahUKEwjvg-nu-rvLAhVnMZoKHWuMB9UQjRwIBw&amp;url=https://www.pinterest.com/pin/310607705521627249/&amp;bvm=bv.116636494,d.ZWU&amp;psig=AFQjCNEtIWLc4UHdG_OsYy4oGaupkS9j3w&amp;ust=14578999936900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mc.intra\users\M\mehassell\home\Documents\Overdracht\Afbeeldingen\TAV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r="10384" b="17300"/>
          <a:stretch/>
        </p:blipFill>
        <p:spPr bwMode="auto">
          <a:xfrm>
            <a:off x="8541247" y="1668195"/>
            <a:ext cx="3580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5773" y="0"/>
            <a:ext cx="8991600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957625" cy="2387600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Kunstklep endocarditis</a:t>
            </a:r>
            <a:br>
              <a:rPr lang="nl-N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TAVI </a:t>
            </a:r>
            <a:endParaRPr lang="nl-NL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20894"/>
            <a:ext cx="9144000" cy="1036905"/>
          </a:xfrm>
        </p:spPr>
        <p:txBody>
          <a:bodyPr>
            <a:normAutofit/>
          </a:bodyPr>
          <a:lstStyle/>
          <a:p>
            <a:r>
              <a:rPr lang="nl-NL" sz="2800" i="1" dirty="0" smtClean="0"/>
              <a:t>Mari</a:t>
            </a:r>
            <a:r>
              <a:rPr lang="nl-NL" sz="2800" i="1" dirty="0" smtClean="0">
                <a:latin typeface="Calibri"/>
                <a:cs typeface="Calibri"/>
              </a:rPr>
              <a:t>ë</a:t>
            </a:r>
            <a:r>
              <a:rPr lang="nl-NL" sz="2800" i="1" dirty="0" smtClean="0"/>
              <a:t>lla Hassell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22957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65125"/>
            <a:ext cx="12192000" cy="118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ESC 2015 modified Duke major criteria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38" y="1389791"/>
            <a:ext cx="5214034" cy="52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280160"/>
            <a:ext cx="11133083" cy="489680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TTE </a:t>
            </a:r>
            <a:r>
              <a:rPr lang="en-US" sz="2200" dirty="0" err="1" smtClean="0"/>
              <a:t>en</a:t>
            </a:r>
            <a:r>
              <a:rPr lang="en-US" sz="2200" dirty="0" smtClean="0"/>
              <a:t> TEE </a:t>
            </a:r>
            <a:r>
              <a:rPr lang="en-US" sz="2200" dirty="0" err="1" smtClean="0"/>
              <a:t>zijn</a:t>
            </a:r>
            <a:r>
              <a:rPr lang="en-US" sz="2200" dirty="0" smtClean="0"/>
              <a:t> </a:t>
            </a:r>
            <a:r>
              <a:rPr lang="en-US" sz="2200" dirty="0" err="1" smtClean="0"/>
              <a:t>complementair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TTE </a:t>
            </a:r>
            <a:r>
              <a:rPr lang="en-US" sz="2200" dirty="0" err="1" smtClean="0"/>
              <a:t>geeft</a:t>
            </a:r>
            <a:r>
              <a:rPr lang="en-US" sz="2200" dirty="0" smtClean="0"/>
              <a:t> </a:t>
            </a:r>
            <a:r>
              <a:rPr lang="en-US" sz="2200" dirty="0" err="1" smtClean="0"/>
              <a:t>aanvullende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informatie</a:t>
            </a:r>
            <a:r>
              <a:rPr lang="en-US" sz="2200" dirty="0" smtClean="0"/>
              <a:t> over LV/RV </a:t>
            </a:r>
            <a:r>
              <a:rPr lang="en-US" sz="2200" dirty="0" err="1" smtClean="0"/>
              <a:t>functie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/>
              <a:t>TEE is </a:t>
            </a:r>
            <a:r>
              <a:rPr lang="en-US" sz="2200" dirty="0" err="1"/>
              <a:t>sensitiever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TTE </a:t>
            </a:r>
            <a:r>
              <a:rPr lang="en-US" sz="2200" dirty="0" err="1"/>
              <a:t>bij</a:t>
            </a:r>
            <a:r>
              <a:rPr lang="en-US" sz="2200" dirty="0"/>
              <a:t> </a:t>
            </a:r>
            <a:r>
              <a:rPr lang="en-US" sz="2200" dirty="0" err="1"/>
              <a:t>stellen</a:t>
            </a:r>
            <a:r>
              <a:rPr lang="en-US" sz="2200" dirty="0"/>
              <a:t> van diagnose </a:t>
            </a:r>
          </a:p>
          <a:p>
            <a:pPr marL="457200" lvl="1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aantonen</a:t>
            </a:r>
            <a:r>
              <a:rPr lang="en-US" sz="2200" dirty="0"/>
              <a:t> van </a:t>
            </a:r>
            <a:r>
              <a:rPr lang="en-US" sz="2200" dirty="0" err="1" smtClean="0"/>
              <a:t>complicaties</a:t>
            </a:r>
            <a:endParaRPr lang="en-US" sz="2200" dirty="0" smtClean="0"/>
          </a:p>
          <a:p>
            <a:pPr lvl="2"/>
            <a:r>
              <a:rPr lang="en-US" sz="2200" dirty="0"/>
              <a:t>TEE (</a:t>
            </a:r>
            <a:r>
              <a:rPr lang="en-US" sz="2200" dirty="0" err="1"/>
              <a:t>sensitiviteit</a:t>
            </a:r>
            <a:r>
              <a:rPr lang="en-US" sz="2200" dirty="0"/>
              <a:t>) 86-92% versus TTE (17-52%) </a:t>
            </a:r>
            <a:endParaRPr lang="en-US" sz="2200" dirty="0" smtClean="0"/>
          </a:p>
          <a:p>
            <a:pPr lvl="2"/>
            <a:endParaRPr lang="en-US" sz="2200" dirty="0"/>
          </a:p>
          <a:p>
            <a:pPr lvl="1"/>
            <a:r>
              <a:rPr lang="en-US" sz="2200" dirty="0" err="1" smtClean="0"/>
              <a:t>Echter</a:t>
            </a:r>
            <a:r>
              <a:rPr lang="en-US" sz="2200" dirty="0" smtClean="0"/>
              <a:t> </a:t>
            </a:r>
            <a:r>
              <a:rPr lang="en-US" sz="2200" dirty="0" err="1" smtClean="0"/>
              <a:t>metalen</a:t>
            </a:r>
            <a:r>
              <a:rPr lang="en-US" sz="2200" dirty="0" smtClean="0"/>
              <a:t> frame </a:t>
            </a:r>
            <a:r>
              <a:rPr lang="en-US" sz="2200" dirty="0" err="1" smtClean="0"/>
              <a:t>bij</a:t>
            </a:r>
            <a:r>
              <a:rPr lang="en-US" sz="2200" dirty="0" smtClean="0"/>
              <a:t> TAVI </a:t>
            </a:r>
            <a:r>
              <a:rPr lang="en-US" sz="2200" dirty="0" err="1" smtClean="0"/>
              <a:t>leidt</a:t>
            </a:r>
            <a:r>
              <a:rPr lang="en-US" sz="2200" dirty="0" smtClean="0"/>
              <a:t> </a:t>
            </a:r>
            <a:r>
              <a:rPr lang="en-US" sz="2200" dirty="0" err="1" smtClean="0"/>
              <a:t>bemoeilijkt</a:t>
            </a:r>
            <a:r>
              <a:rPr lang="en-US" sz="2200" dirty="0" smtClean="0"/>
              <a:t> </a:t>
            </a:r>
            <a:r>
              <a:rPr lang="en-US" sz="2200" dirty="0" err="1" smtClean="0"/>
              <a:t>beoordeling</a:t>
            </a:r>
            <a:r>
              <a:rPr lang="en-US" sz="2200" dirty="0" smtClean="0"/>
              <a:t>. </a:t>
            </a: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    </a:t>
            </a:r>
            <a:r>
              <a:rPr lang="en-US" sz="2200" dirty="0" err="1" smtClean="0"/>
              <a:t>Derhalve</a:t>
            </a:r>
            <a:r>
              <a:rPr lang="en-US" sz="2200" dirty="0" smtClean="0"/>
              <a:t> </a:t>
            </a:r>
            <a:r>
              <a:rPr lang="en-US" sz="2200" dirty="0" err="1" smtClean="0"/>
              <a:t>evt</a:t>
            </a:r>
            <a:r>
              <a:rPr lang="en-US" sz="2200" dirty="0" smtClean="0"/>
              <a:t> </a:t>
            </a:r>
            <a:r>
              <a:rPr lang="en-US" sz="2200" dirty="0" err="1" smtClean="0"/>
              <a:t>aanvullend</a:t>
            </a:r>
            <a:r>
              <a:rPr lang="en-US" sz="2200" dirty="0" smtClean="0"/>
              <a:t> nog CT- </a:t>
            </a:r>
            <a:r>
              <a:rPr lang="en-US" sz="2200" dirty="0" err="1" smtClean="0"/>
              <a:t>en</a:t>
            </a:r>
            <a:r>
              <a:rPr lang="en-US" sz="2200" dirty="0" smtClean="0"/>
              <a:t>/of PET-scan.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858278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Diagnostiek: echocardiografie</a:t>
            </a:r>
            <a:r>
              <a:rPr lang="nl-NL" b="1" dirty="0" smtClean="0"/>
              <a:t> </a:t>
            </a:r>
            <a:endParaRPr lang="nl-NL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2" y="896854"/>
            <a:ext cx="4348820" cy="57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23932"/>
              </p:ext>
            </p:extLst>
          </p:nvPr>
        </p:nvGraphicFramePr>
        <p:xfrm>
          <a:off x="727840" y="1333764"/>
          <a:ext cx="11080533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0458"/>
                <a:gridCol w="8020075"/>
              </a:tblGrid>
              <a:tr h="370840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Echocardiografie</a:t>
                      </a:r>
                      <a:r>
                        <a:rPr lang="en-US" sz="22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Vegetatie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Beweegelijke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intracardiale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massa</a:t>
                      </a:r>
                      <a:r>
                        <a:rPr lang="en-US" sz="220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Abces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Verdikt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niet-homogeen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perivalvulair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gebied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baseline="0" dirty="0" err="1" smtClean="0"/>
                        <a:t>echorijk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wel</a:t>
                      </a:r>
                      <a:r>
                        <a:rPr lang="en-US" sz="2200" baseline="0" dirty="0" smtClean="0"/>
                        <a:t> echo-arm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smtClean="0"/>
                        <a:t>Pseudo-</a:t>
                      </a:r>
                      <a:r>
                        <a:rPr lang="en-US" sz="2200" b="1" i="1" dirty="0" err="1" smtClean="0"/>
                        <a:t>aneurysma</a:t>
                      </a:r>
                      <a:r>
                        <a:rPr lang="en-US" sz="2200" b="1" i="1" baseline="0" dirty="0" smtClean="0"/>
                        <a:t> 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Pulsatiele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echovrije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ruimte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waarin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kleuren</a:t>
                      </a:r>
                      <a:r>
                        <a:rPr lang="en-US" sz="2200" dirty="0" smtClean="0"/>
                        <a:t>-Doppler flow </a:t>
                      </a:r>
                      <a:r>
                        <a:rPr lang="en-US" sz="2200" dirty="0" err="1" smtClean="0"/>
                        <a:t>aantoonbaar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smtClean="0"/>
                        <a:t>is. 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Perforatie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Onderbreking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endocardiale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weefsel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waardoor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kleuren</a:t>
                      </a:r>
                      <a:r>
                        <a:rPr lang="en-US" sz="2200" dirty="0" smtClean="0"/>
                        <a:t>-Doppler</a:t>
                      </a:r>
                      <a:r>
                        <a:rPr lang="en-US" sz="2200" baseline="0" dirty="0" smtClean="0"/>
                        <a:t> flow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Fistel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Verbinding</a:t>
                      </a:r>
                      <a:r>
                        <a:rPr lang="en-US" sz="2200" baseline="0" dirty="0" smtClean="0"/>
                        <a:t> twee </a:t>
                      </a:r>
                      <a:r>
                        <a:rPr lang="en-US" sz="2200" baseline="0" dirty="0" err="1" smtClean="0"/>
                        <a:t>naburige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ruimten</a:t>
                      </a:r>
                      <a:r>
                        <a:rPr lang="en-US" sz="2200" baseline="0" dirty="0" smtClean="0"/>
                        <a:t> met </a:t>
                      </a:r>
                      <a:r>
                        <a:rPr lang="en-US" sz="2200" baseline="0" dirty="0" err="1" smtClean="0"/>
                        <a:t>k</a:t>
                      </a:r>
                      <a:r>
                        <a:rPr lang="en-US" sz="2200" dirty="0" err="1" smtClean="0"/>
                        <a:t>leuren</a:t>
                      </a:r>
                      <a:r>
                        <a:rPr lang="en-US" sz="2200" dirty="0" smtClean="0"/>
                        <a:t>-Doppler flow </a:t>
                      </a:r>
                      <a:r>
                        <a:rPr lang="en-US" sz="2200" dirty="0" err="1" smtClean="0"/>
                        <a:t>waarneembaar</a:t>
                      </a:r>
                      <a:r>
                        <a:rPr lang="en-US" sz="2200" dirty="0" smtClean="0"/>
                        <a:t>.</a:t>
                      </a:r>
                      <a:endParaRPr lang="en-US" sz="2200" dirty="0" smtClean="0"/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Klepaneurysma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Sacculaire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uitbochting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klep</a:t>
                      </a:r>
                      <a:endParaRPr lang="en-US" sz="2200" dirty="0"/>
                    </a:p>
                  </a:txBody>
                  <a:tcPr/>
                </a:tc>
              </a:tr>
              <a:tr h="540254">
                <a:tc>
                  <a:txBody>
                    <a:bodyPr/>
                    <a:lstStyle/>
                    <a:p>
                      <a:r>
                        <a:rPr lang="en-US" sz="2200" b="1" i="1" dirty="0" err="1" smtClean="0"/>
                        <a:t>Dehiscentie</a:t>
                      </a:r>
                      <a:r>
                        <a:rPr lang="en-US" sz="2200" b="1" i="1" dirty="0" smtClean="0"/>
                        <a:t> </a:t>
                      </a:r>
                      <a:r>
                        <a:rPr lang="en-US" sz="2200" b="1" i="1" dirty="0" err="1" smtClean="0"/>
                        <a:t>hartklepprothese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Paravalvulaire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insufficientie</a:t>
                      </a:r>
                      <a:r>
                        <a:rPr lang="en-US" sz="2200" baseline="0" dirty="0" smtClean="0"/>
                        <a:t> met/</a:t>
                      </a:r>
                      <a:r>
                        <a:rPr lang="en-US" sz="2200" baseline="0" dirty="0" err="1" smtClean="0"/>
                        <a:t>zonder</a:t>
                      </a:r>
                      <a:r>
                        <a:rPr lang="en-US" sz="2200" baseline="0" dirty="0" smtClean="0"/>
                        <a:t> rocking motion van </a:t>
                      </a:r>
                      <a:r>
                        <a:rPr lang="en-US" sz="2200" baseline="0" dirty="0" err="1" smtClean="0"/>
                        <a:t>prothese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182246"/>
            <a:ext cx="12192000" cy="85827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Mogelijke echocardiografische </a:t>
            </a:r>
            <a:br>
              <a:rPr lang="nl-NL" b="1" dirty="0" smtClean="0">
                <a:solidFill>
                  <a:srgbClr val="C00000"/>
                </a:solidFill>
                <a:latin typeface="+mn-lt"/>
              </a:rPr>
            </a:br>
            <a:r>
              <a:rPr lang="nl-NL" b="1" dirty="0" smtClean="0">
                <a:solidFill>
                  <a:srgbClr val="C00000"/>
                </a:solidFill>
                <a:latin typeface="+mn-lt"/>
              </a:rPr>
              <a:t>bevindingen bij endocarditis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58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Apicoaortic Valve–Containing Conduit in a Patient With Relapsing Prosthetic  Endocarditis | Circ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51" y="103604"/>
            <a:ext cx="3611125" cy="29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9" y="36956"/>
            <a:ext cx="4039626" cy="306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mail.google.com/mail/u/0?ui=2&amp;ik=d531432bcc&amp;attid=0.1&amp;permmsgid=msg-a:r-2036622255730298356&amp;th=175be6fa8a465825&amp;view=fimg&amp;sz=s0-l75-ft&amp;attbid=ANGjdJ8JJ-8dag7TmRN7scf-gpPqigrzV-jke6HmJPRZodoCC7ho9mME-02wPxJOf4M5TYqd_IJkNh7Jst5cYz75BB88osVOzOLcOO5pMxb2Rr0U2sdN80DvsbNBDH0&amp;disp=emb&amp;realattid=175be6f8de3c576db1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s://mail.google.com/mail/u/0?ui=2&amp;ik=d531432bcc&amp;attid=0.1&amp;permmsgid=msg-a:r-2036622255730298356&amp;th=175be6fa8a465825&amp;view=fimg&amp;sz=s0-l75-ft&amp;attbid=ANGjdJ8JJ-8dag7TmRN7scf-gpPqigrzV-jke6HmJPRZodoCC7ho9mME-02wPxJOf4M5TYqd_IJkNh7Jst5cYz75BB88osVOzOLcOO5pMxb2Rr0U2sdN80DvsbNBDH0&amp;disp=emb&amp;realattid=175be6f8de3c576db1f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8634" y="160338"/>
            <a:ext cx="2049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Vegetatie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0882" y="173511"/>
            <a:ext cx="2049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Abces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92662" y="3189070"/>
            <a:ext cx="3783724" cy="3085606"/>
            <a:chOff x="4519447" y="3097277"/>
            <a:chExt cx="3610305" cy="2912183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9" t="21099" r="37479" b="34882"/>
            <a:stretch/>
          </p:blipFill>
          <p:spPr bwMode="auto">
            <a:xfrm rot="16200000">
              <a:off x="4868508" y="2748216"/>
              <a:ext cx="2912183" cy="36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14764" y="3108701"/>
              <a:ext cx="20495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chemeClr val="bg1"/>
                  </a:solidFill>
                </a:rPr>
                <a:t>Fistel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2" t="23356" r="37280" b="32930"/>
          <a:stretch/>
        </p:blipFill>
        <p:spPr bwMode="auto">
          <a:xfrm rot="16200000">
            <a:off x="8620864" y="-224600"/>
            <a:ext cx="2953901" cy="36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192" y="3126753"/>
            <a:ext cx="3260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Pseudo-</a:t>
            </a:r>
            <a:r>
              <a:rPr lang="en-US" sz="2200" b="1" dirty="0" err="1" smtClean="0">
                <a:solidFill>
                  <a:schemeClr val="bg1"/>
                </a:solidFill>
              </a:rPr>
              <a:t>aneurysma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6396" name="Picture 12" descr="Transoesophageal echocardiographic views of the aortic and mitral... |  Download Scientific Diagr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7067" y="3371215"/>
            <a:ext cx="7748639" cy="29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33792" y="189277"/>
            <a:ext cx="2622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Pseudo-</a:t>
            </a:r>
            <a:r>
              <a:rPr lang="en-US" sz="2200" b="1" dirty="0" err="1" smtClean="0">
                <a:solidFill>
                  <a:schemeClr val="bg1"/>
                </a:solidFill>
              </a:rPr>
              <a:t>aneurysma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3480" y="3557640"/>
            <a:ext cx="2049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Peforatie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/>
          <a:lstStyle/>
          <a:p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15577" r="14585" b="10962"/>
          <a:stretch/>
        </p:blipFill>
        <p:spPr bwMode="auto">
          <a:xfrm>
            <a:off x="2374044" y="677887"/>
            <a:ext cx="5247248" cy="614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3936781"/>
            <a:ext cx="2390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64" y="1350498"/>
            <a:ext cx="10515600" cy="533165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b="1" dirty="0" err="1" smtClean="0"/>
              <a:t>Vegetaties</a:t>
            </a:r>
            <a:r>
              <a:rPr lang="en-US" sz="2200" dirty="0" smtClean="0"/>
              <a:t>: in 67.6% van </a:t>
            </a:r>
            <a:r>
              <a:rPr lang="en-US" sz="2200" dirty="0" err="1" smtClean="0"/>
              <a:t>gevallen</a:t>
            </a:r>
            <a:r>
              <a:rPr lang="en-US" sz="2200" dirty="0" smtClean="0"/>
              <a:t> </a:t>
            </a:r>
          </a:p>
          <a:p>
            <a:pPr lvl="2"/>
            <a:r>
              <a:rPr lang="en-US" sz="2200" dirty="0" err="1" smtClean="0"/>
              <a:t>Lokalisatie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stent </a:t>
            </a:r>
            <a:r>
              <a:rPr lang="en-US" sz="2200" dirty="0"/>
              <a:t>frame: 18.2% </a:t>
            </a:r>
          </a:p>
          <a:p>
            <a:pPr lvl="2"/>
            <a:r>
              <a:rPr lang="en-US" sz="2200" dirty="0" err="1" smtClean="0"/>
              <a:t>Lokalisatie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</a:t>
            </a:r>
            <a:r>
              <a:rPr lang="en-US" sz="2200" dirty="0" err="1"/>
              <a:t>klepbladen</a:t>
            </a:r>
            <a:r>
              <a:rPr lang="en-US" sz="2200" dirty="0"/>
              <a:t> van TAVI: 47.9% </a:t>
            </a:r>
          </a:p>
          <a:p>
            <a:pPr lvl="2"/>
            <a:r>
              <a:rPr lang="en-US" sz="2200" dirty="0" err="1"/>
              <a:t>Bij</a:t>
            </a:r>
            <a:r>
              <a:rPr lang="en-US" sz="2200" dirty="0"/>
              <a:t> </a:t>
            </a:r>
            <a:r>
              <a:rPr lang="en-US" sz="2200" dirty="0" smtClean="0"/>
              <a:t>de self-expandable TAVI </a:t>
            </a:r>
            <a:r>
              <a:rPr lang="en-US" sz="2200" dirty="0" err="1" smtClean="0"/>
              <a:t>klep</a:t>
            </a:r>
            <a:r>
              <a:rPr lang="en-US" sz="2200" dirty="0" smtClean="0"/>
              <a:t> </a:t>
            </a:r>
            <a:r>
              <a:rPr lang="en-US" sz="2200" dirty="0" err="1" smtClean="0"/>
              <a:t>vaker</a:t>
            </a:r>
            <a:r>
              <a:rPr lang="en-US" sz="2200" dirty="0" smtClean="0"/>
              <a:t> </a:t>
            </a:r>
            <a:r>
              <a:rPr lang="en-US" sz="2200" dirty="0" err="1" smtClean="0"/>
              <a:t>vegetaties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de </a:t>
            </a:r>
            <a:r>
              <a:rPr lang="en-US" sz="2200" dirty="0" err="1" smtClean="0"/>
              <a:t>klepbladen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bij</a:t>
            </a:r>
            <a:r>
              <a:rPr lang="en-US" sz="2200" dirty="0" smtClean="0"/>
              <a:t> balloon-expandable </a:t>
            </a:r>
            <a:r>
              <a:rPr lang="en-US" sz="2200" dirty="0" err="1" smtClean="0"/>
              <a:t>klep</a:t>
            </a:r>
            <a:r>
              <a:rPr lang="en-US" sz="2200" dirty="0" smtClean="0"/>
              <a:t> </a:t>
            </a:r>
            <a:r>
              <a:rPr lang="en-US" sz="2200" dirty="0" err="1" smtClean="0"/>
              <a:t>vaker</a:t>
            </a:r>
            <a:r>
              <a:rPr lang="en-US" sz="2200" dirty="0" smtClean="0"/>
              <a:t> </a:t>
            </a:r>
            <a:r>
              <a:rPr lang="en-US" sz="2200" dirty="0" err="1" smtClean="0"/>
              <a:t>vegetaties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de stent frame. 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Peri-annulaire</a:t>
            </a:r>
            <a:r>
              <a:rPr lang="en-US" b="1" dirty="0" smtClean="0"/>
              <a:t> </a:t>
            </a:r>
            <a:r>
              <a:rPr lang="en-US" b="1" dirty="0" err="1"/>
              <a:t>complicaties</a:t>
            </a:r>
            <a:r>
              <a:rPr lang="en-US" b="1" dirty="0"/>
              <a:t> </a:t>
            </a:r>
            <a:r>
              <a:rPr lang="en-US" dirty="0" smtClean="0"/>
              <a:t>in 18% van </a:t>
            </a:r>
            <a:r>
              <a:rPr lang="en-US" dirty="0" err="1" smtClean="0"/>
              <a:t>gevallen</a:t>
            </a:r>
            <a:endParaRPr lang="en-US" dirty="0" smtClean="0"/>
          </a:p>
          <a:p>
            <a:pPr lvl="2"/>
            <a:r>
              <a:rPr lang="en-US" sz="2400" dirty="0" smtClean="0"/>
              <a:t>15.6% </a:t>
            </a:r>
            <a:r>
              <a:rPr lang="en-US" sz="2400" dirty="0" err="1" smtClean="0"/>
              <a:t>abces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/>
              <a:t>1.6% </a:t>
            </a:r>
            <a:r>
              <a:rPr lang="en-US" sz="2400" dirty="0" err="1" smtClean="0"/>
              <a:t>fistels</a:t>
            </a:r>
            <a:endParaRPr lang="en-US" sz="2400" dirty="0" smtClean="0"/>
          </a:p>
          <a:p>
            <a:pPr lvl="2"/>
            <a:r>
              <a:rPr lang="en-US" sz="2400" dirty="0" smtClean="0"/>
              <a:t>0.4% </a:t>
            </a:r>
            <a:r>
              <a:rPr lang="en-US" sz="2400" dirty="0" err="1" smtClean="0"/>
              <a:t>pseudoaneurysma</a:t>
            </a:r>
            <a:r>
              <a:rPr lang="en-US" sz="2400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b="1" dirty="0" err="1" smtClean="0"/>
              <a:t>Concomiterende</a:t>
            </a:r>
            <a:r>
              <a:rPr lang="en-US" b="1" dirty="0" smtClean="0"/>
              <a:t> </a:t>
            </a:r>
            <a:r>
              <a:rPr lang="en-US" b="1" dirty="0" err="1" smtClean="0"/>
              <a:t>betrokkenheid</a:t>
            </a:r>
            <a:r>
              <a:rPr lang="en-US" b="1" dirty="0" smtClean="0"/>
              <a:t>:</a:t>
            </a:r>
          </a:p>
          <a:p>
            <a:pPr lvl="2"/>
            <a:r>
              <a:rPr lang="en-US" sz="2200" dirty="0" err="1" smtClean="0"/>
              <a:t>Mitralisklep</a:t>
            </a:r>
            <a:r>
              <a:rPr lang="en-US" sz="2200" dirty="0" smtClean="0"/>
              <a:t>: 20% </a:t>
            </a:r>
          </a:p>
          <a:p>
            <a:pPr lvl="2"/>
            <a:r>
              <a:rPr lang="en-US" sz="2200" dirty="0" err="1" smtClean="0"/>
              <a:t>Tricuspidalisklep</a:t>
            </a:r>
            <a:r>
              <a:rPr lang="en-US" sz="2200" dirty="0" smtClean="0"/>
              <a:t>: 4.4% </a:t>
            </a:r>
          </a:p>
          <a:p>
            <a:pPr lvl="2"/>
            <a:r>
              <a:rPr lang="en-US" sz="2200" dirty="0" smtClean="0"/>
              <a:t>Pacemaker: 6.0%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+mn-lt"/>
              </a:rPr>
              <a:t>TAVR Internationale registry</a:t>
            </a:r>
            <a:r>
              <a:rPr lang="nl-NL" sz="3600" b="1" dirty="0" smtClean="0">
                <a:solidFill>
                  <a:srgbClr val="C00000"/>
                </a:solidFill>
                <a:latin typeface="Arial"/>
                <a:cs typeface="Arial"/>
              </a:rPr>
              <a:t>¹</a:t>
            </a:r>
            <a:r>
              <a:rPr lang="nl-NL" sz="3600" b="1" dirty="0" smtClean="0">
                <a:solidFill>
                  <a:srgbClr val="C00000"/>
                </a:solidFill>
                <a:latin typeface="+mn-lt"/>
              </a:rPr>
              <a:t>: </a:t>
            </a:r>
            <a:br>
              <a:rPr lang="nl-NL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nl-NL" sz="3600" b="1" dirty="0" smtClean="0">
                <a:solidFill>
                  <a:srgbClr val="C00000"/>
                </a:solidFill>
                <a:latin typeface="+mn-lt"/>
              </a:rPr>
              <a:t>echocardiografische bevindingen  </a:t>
            </a:r>
            <a:endParaRPr lang="nl-NL" sz="3600" b="1" dirty="0"/>
          </a:p>
        </p:txBody>
      </p:sp>
      <p:pic>
        <p:nvPicPr>
          <p:cNvPr id="18434" name="Picture 2" descr="TAVI Edwards-Sapien® Valve and the self-expandable Medtronic CoreValve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54" y="4118766"/>
            <a:ext cx="3516258" cy="19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08428" y="6457136"/>
            <a:ext cx="382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¹ </a:t>
            </a:r>
            <a:r>
              <a:rPr lang="en-US" dirty="0" err="1" smtClean="0">
                <a:latin typeface="Arial"/>
                <a:cs typeface="Arial"/>
              </a:rPr>
              <a:t>Regueiro</a:t>
            </a:r>
            <a:r>
              <a:rPr lang="en-US" dirty="0" smtClean="0">
                <a:latin typeface="Arial"/>
                <a:cs typeface="Arial"/>
              </a:rPr>
              <a:t> et al. JAMA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2320" y="3578770"/>
            <a:ext cx="15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Balloon expandable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0874" y="3557744"/>
            <a:ext cx="15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Self expandable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950"/>
            <a:ext cx="10515600" cy="5104908"/>
          </a:xfrm>
        </p:spPr>
        <p:txBody>
          <a:bodyPr/>
          <a:lstStyle/>
          <a:p>
            <a:r>
              <a:rPr lang="en-US" sz="2400" dirty="0" smtClean="0"/>
              <a:t>HF is de </a:t>
            </a:r>
            <a:r>
              <a:rPr lang="en-US" sz="2400" i="1" dirty="0" err="1" smtClean="0"/>
              <a:t>mees</a:t>
            </a:r>
            <a:r>
              <a:rPr lang="en-US" sz="24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err="1" smtClean="0"/>
              <a:t>voorkomende</a:t>
            </a:r>
            <a:r>
              <a:rPr lang="en-US" sz="2400" dirty="0" smtClean="0"/>
              <a:t> </a:t>
            </a:r>
            <a:r>
              <a:rPr lang="en-US" sz="2400" dirty="0" err="1" smtClean="0"/>
              <a:t>complicatie</a:t>
            </a:r>
            <a:r>
              <a:rPr lang="en-US" sz="2400" dirty="0" smtClean="0"/>
              <a:t> (37.1% van de </a:t>
            </a:r>
            <a:r>
              <a:rPr lang="en-US" sz="2400" dirty="0" err="1" smtClean="0"/>
              <a:t>gevallen</a:t>
            </a:r>
            <a:r>
              <a:rPr lang="en-US" sz="2400" dirty="0" smtClean="0"/>
              <a:t>)</a:t>
            </a:r>
            <a:r>
              <a:rPr lang="en-US" sz="2400" b="1" baseline="30000" dirty="0" smtClean="0">
                <a:latin typeface="Arial"/>
                <a:cs typeface="Arial"/>
              </a:rPr>
              <a:t>¹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HF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binnenkomst</a:t>
            </a:r>
            <a:r>
              <a:rPr lang="en-US" dirty="0" smtClean="0"/>
              <a:t> is </a:t>
            </a:r>
            <a:r>
              <a:rPr lang="en-US" dirty="0" err="1" smtClean="0"/>
              <a:t>samen</a:t>
            </a:r>
            <a:r>
              <a:rPr lang="en-US" dirty="0" smtClean="0"/>
              <a:t> met </a:t>
            </a:r>
            <a:r>
              <a:rPr lang="en-US" dirty="0" err="1" smtClean="0"/>
              <a:t>o.a</a:t>
            </a:r>
            <a:r>
              <a:rPr lang="en-US" dirty="0" smtClean="0"/>
              <a:t>. acute </a:t>
            </a:r>
            <a:r>
              <a:rPr lang="en-US" dirty="0" err="1" smtClean="0"/>
              <a:t>nierinsufficientie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EuroSCORE</a:t>
            </a:r>
            <a:r>
              <a:rPr lang="en-US" dirty="0" smtClean="0"/>
              <a:t>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/>
              <a:t> </a:t>
            </a:r>
            <a:r>
              <a:rPr lang="en-US" dirty="0" err="1" smtClean="0"/>
              <a:t>overlijden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opname</a:t>
            </a:r>
            <a:r>
              <a:rPr lang="en-US" dirty="0">
                <a:latin typeface="Arial"/>
                <a:cs typeface="Arial"/>
              </a:rPr>
              <a:t>²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err="1" smtClean="0"/>
              <a:t>Beschreven</a:t>
            </a:r>
            <a:r>
              <a:rPr lang="en-US" sz="2400" dirty="0" smtClean="0"/>
              <a:t> </a:t>
            </a:r>
            <a:r>
              <a:rPr lang="en-US" sz="2400" dirty="0" err="1" smtClean="0"/>
              <a:t>mortaliteit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TAVI endocarditis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ziekenhuis</a:t>
            </a:r>
            <a:r>
              <a:rPr lang="en-US" dirty="0" smtClean="0"/>
              <a:t> </a:t>
            </a:r>
            <a:r>
              <a:rPr lang="en-US" dirty="0" err="1" smtClean="0"/>
              <a:t>mortaliteit</a:t>
            </a:r>
            <a:r>
              <a:rPr lang="en-US" dirty="0" smtClean="0"/>
              <a:t>: 36%</a:t>
            </a:r>
            <a:r>
              <a:rPr lang="en-US" dirty="0">
                <a:latin typeface="Arial"/>
                <a:cs typeface="Arial"/>
              </a:rPr>
              <a:t> ²</a:t>
            </a:r>
            <a:endParaRPr lang="en-US" dirty="0" smtClean="0"/>
          </a:p>
          <a:p>
            <a:pPr lvl="1"/>
            <a:r>
              <a:rPr lang="en-US" dirty="0" smtClean="0"/>
              <a:t>1-jaars </a:t>
            </a:r>
            <a:r>
              <a:rPr lang="en-US" dirty="0" err="1" smtClean="0"/>
              <a:t>mortaliteit</a:t>
            </a:r>
            <a:r>
              <a:rPr lang="en-US" dirty="0" smtClean="0"/>
              <a:t>: 58%</a:t>
            </a:r>
            <a:r>
              <a:rPr lang="en-US" baseline="30000" dirty="0"/>
              <a:t> 3</a:t>
            </a:r>
            <a:endParaRPr lang="en-US" dirty="0" smtClean="0"/>
          </a:p>
          <a:p>
            <a:pPr lvl="1"/>
            <a:r>
              <a:rPr lang="en-US" dirty="0" smtClean="0"/>
              <a:t>2-jaar </a:t>
            </a:r>
            <a:r>
              <a:rPr lang="en-US" dirty="0" err="1" smtClean="0"/>
              <a:t>mortaliteit</a:t>
            </a:r>
            <a:r>
              <a:rPr lang="en-US" dirty="0" smtClean="0"/>
              <a:t>: 66.7%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²</a:t>
            </a: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Complicaties en prognose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086" y="5878395"/>
            <a:ext cx="443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¹ </a:t>
            </a:r>
            <a:r>
              <a:rPr lang="en-US" dirty="0">
                <a:latin typeface="Arial"/>
                <a:cs typeface="Arial"/>
              </a:rPr>
              <a:t>Khan et al. PLOS one </a:t>
            </a:r>
            <a:r>
              <a:rPr lang="en-US" dirty="0" smtClean="0">
                <a:latin typeface="Arial"/>
                <a:cs typeface="Arial"/>
              </a:rPr>
              <a:t>2020</a:t>
            </a:r>
          </a:p>
          <a:p>
            <a:r>
              <a:rPr lang="en-US" dirty="0" smtClean="0">
                <a:latin typeface="Arial"/>
                <a:cs typeface="Arial"/>
              </a:rPr>
              <a:t>² </a:t>
            </a:r>
            <a:r>
              <a:rPr lang="en-US" dirty="0" err="1" smtClean="0">
                <a:latin typeface="Arial"/>
                <a:cs typeface="Arial"/>
              </a:rPr>
              <a:t>Regueiro</a:t>
            </a:r>
            <a:r>
              <a:rPr lang="en-US" dirty="0" smtClean="0">
                <a:latin typeface="Arial"/>
                <a:cs typeface="Arial"/>
              </a:rPr>
              <a:t> et al. JAMA 2016</a:t>
            </a:r>
          </a:p>
          <a:p>
            <a:r>
              <a:rPr lang="en-US" baseline="30000" dirty="0" smtClean="0"/>
              <a:t>3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Bjursten</a:t>
            </a:r>
            <a:r>
              <a:rPr lang="en-US" dirty="0" smtClean="0">
                <a:latin typeface="Arial"/>
                <a:cs typeface="Arial"/>
              </a:rPr>
              <a:t> et al. EHJ 2019 </a:t>
            </a:r>
          </a:p>
          <a:p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6273225"/>
            <a:ext cx="420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 6. Clinical outcomes in post-TAVI infective endocarditis</a:t>
            </a:r>
            <a:r>
              <a:rPr lang="en-US" sz="1600" dirty="0">
                <a:latin typeface="Arial"/>
                <a:cs typeface="Arial"/>
              </a:rPr>
              <a:t> ¹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34638" y="2274144"/>
            <a:ext cx="4501880" cy="4063580"/>
            <a:chOff x="7834638" y="2274144"/>
            <a:chExt cx="4501880" cy="406358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0756" b="7368"/>
            <a:stretch/>
          </p:blipFill>
          <p:spPr bwMode="auto">
            <a:xfrm>
              <a:off x="7834638" y="2274144"/>
              <a:ext cx="3759086" cy="40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10502463" y="5299391"/>
              <a:ext cx="1834055" cy="773885"/>
              <a:chOff x="10502463" y="5299391"/>
              <a:chExt cx="1834055" cy="77388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02463" y="5784228"/>
                <a:ext cx="1135118" cy="289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1159360" y="5299391"/>
                <a:ext cx="1177158" cy="629361"/>
                <a:chOff x="10250215" y="5181585"/>
                <a:chExt cx="1177158" cy="629361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0402615" y="5181585"/>
                  <a:ext cx="1024758" cy="395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0250215" y="5415891"/>
                  <a:ext cx="1024758" cy="395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385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103416"/>
            <a:ext cx="12192000" cy="826452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Indicaties voor chirurgie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42081" y="1103586"/>
            <a:ext cx="4992415" cy="5073377"/>
          </a:xfrm>
        </p:spPr>
        <p:txBody>
          <a:bodyPr>
            <a:normAutofit/>
          </a:bodyPr>
          <a:lstStyle/>
          <a:p>
            <a:r>
              <a:rPr lang="en-US" sz="2400" dirty="0" err="1"/>
              <a:t>B</a:t>
            </a:r>
            <a:r>
              <a:rPr lang="en-US" sz="2400" dirty="0" err="1" smtClean="0"/>
              <a:t>ij</a:t>
            </a:r>
            <a:r>
              <a:rPr lang="en-US" sz="2400" dirty="0" smtClean="0"/>
              <a:t> </a:t>
            </a:r>
            <a:r>
              <a:rPr lang="en-US" sz="2400" dirty="0" err="1" smtClean="0"/>
              <a:t>kunstklep</a:t>
            </a:r>
            <a:r>
              <a:rPr lang="en-US" sz="2400" dirty="0" smtClean="0"/>
              <a:t> endocarditis met </a:t>
            </a:r>
            <a:r>
              <a:rPr lang="en-US" sz="2400" dirty="0" err="1" smtClean="0"/>
              <a:t>perivalvulaire</a:t>
            </a:r>
            <a:r>
              <a:rPr lang="en-US" sz="2400" dirty="0" smtClean="0"/>
              <a:t> </a:t>
            </a:r>
            <a:r>
              <a:rPr lang="en-US" sz="2400" dirty="0" err="1" smtClean="0"/>
              <a:t>uitbreiding</a:t>
            </a:r>
            <a:r>
              <a:rPr lang="en-US" sz="2400" dirty="0" smtClean="0"/>
              <a:t> is de </a:t>
            </a:r>
            <a:r>
              <a:rPr lang="en-US" sz="2400" dirty="0" err="1" smtClean="0"/>
              <a:t>mortaliteit</a:t>
            </a:r>
            <a:r>
              <a:rPr lang="en-US" sz="2400" dirty="0" smtClean="0"/>
              <a:t> </a:t>
            </a:r>
            <a:r>
              <a:rPr lang="en-US" sz="2400" dirty="0" err="1" smtClean="0"/>
              <a:t>rondom</a:t>
            </a:r>
            <a:r>
              <a:rPr lang="en-US" sz="2400" dirty="0" smtClean="0"/>
              <a:t> OK, 10-30%.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Echter</a:t>
            </a:r>
            <a:r>
              <a:rPr lang="en-US" sz="2400" dirty="0" smtClean="0"/>
              <a:t>,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opereren</a:t>
            </a:r>
            <a:r>
              <a:rPr lang="en-US" sz="2400" dirty="0" smtClean="0"/>
              <a:t> van </a:t>
            </a:r>
            <a:r>
              <a:rPr lang="en-US" sz="2400" dirty="0" err="1" smtClean="0"/>
              <a:t>patienten</a:t>
            </a:r>
            <a:r>
              <a:rPr lang="en-US" sz="2400" dirty="0" smtClean="0"/>
              <a:t> met </a:t>
            </a:r>
            <a:r>
              <a:rPr lang="en-US" sz="2400" dirty="0" err="1" smtClean="0"/>
              <a:t>kunstklep</a:t>
            </a:r>
            <a:r>
              <a:rPr lang="en-US" sz="2400" dirty="0" smtClean="0"/>
              <a:t> endocarditis met HF of </a:t>
            </a:r>
            <a:r>
              <a:rPr lang="en-US" sz="2400" dirty="0" err="1" smtClean="0"/>
              <a:t>perivalvulaire</a:t>
            </a:r>
            <a:r>
              <a:rPr lang="en-US" sz="2400" dirty="0" smtClean="0"/>
              <a:t> </a:t>
            </a:r>
            <a:r>
              <a:rPr lang="en-US" sz="2400" dirty="0" err="1" smtClean="0"/>
              <a:t>uitbreiding</a:t>
            </a:r>
            <a:r>
              <a:rPr lang="en-US" sz="2400" dirty="0" smtClean="0"/>
              <a:t>, </a:t>
            </a:r>
            <a:r>
              <a:rPr lang="en-US" sz="2400" dirty="0" err="1" smtClean="0"/>
              <a:t>heeft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geschatte</a:t>
            </a:r>
            <a:r>
              <a:rPr lang="en-US" sz="2400" dirty="0" smtClean="0"/>
              <a:t> </a:t>
            </a:r>
            <a:r>
              <a:rPr lang="en-US" sz="2400" dirty="0" err="1" smtClean="0"/>
              <a:t>mortaliteit</a:t>
            </a:r>
            <a:r>
              <a:rPr lang="en-US" sz="2400" dirty="0" smtClean="0"/>
              <a:t> van 100%.  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929868"/>
            <a:ext cx="6825484" cy="58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896"/>
            <a:ext cx="10515600" cy="521234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b="1" dirty="0" smtClean="0"/>
              <a:t>TAVR </a:t>
            </a:r>
            <a:r>
              <a:rPr lang="en-US" b="1" dirty="0" err="1" smtClean="0"/>
              <a:t>Internationale</a:t>
            </a:r>
            <a:r>
              <a:rPr lang="en-US" b="1" dirty="0" smtClean="0"/>
              <a:t> Registry</a:t>
            </a:r>
            <a:r>
              <a:rPr lang="en-US" b="1" dirty="0">
                <a:latin typeface="Arial"/>
                <a:cs typeface="Arial"/>
              </a:rPr>
              <a:t> ¹</a:t>
            </a:r>
            <a:r>
              <a:rPr lang="en-US" b="1" dirty="0" smtClean="0"/>
              <a:t> </a:t>
            </a:r>
          </a:p>
          <a:p>
            <a:pPr lvl="1">
              <a:buFontTx/>
              <a:buChar char="-"/>
            </a:pPr>
            <a:r>
              <a:rPr lang="en-US" i="1" dirty="0"/>
              <a:t>N= </a:t>
            </a:r>
            <a:r>
              <a:rPr lang="en-US" i="1" dirty="0" smtClean="0"/>
              <a:t>20006</a:t>
            </a:r>
            <a:endParaRPr lang="en-US" i="1" dirty="0"/>
          </a:p>
          <a:p>
            <a:pPr lvl="2">
              <a:buFontTx/>
              <a:buChar char="-"/>
            </a:pPr>
            <a:r>
              <a:rPr lang="en-US" sz="2400" dirty="0"/>
              <a:t>250 </a:t>
            </a:r>
            <a:r>
              <a:rPr lang="en-US" sz="2400" dirty="0" err="1"/>
              <a:t>pati</a:t>
            </a:r>
            <a:r>
              <a:rPr lang="en-US" sz="2400" dirty="0" err="1">
                <a:cs typeface="Calibri"/>
              </a:rPr>
              <a:t>ë</a:t>
            </a:r>
            <a:r>
              <a:rPr lang="en-US" sz="2400" dirty="0" err="1"/>
              <a:t>nten</a:t>
            </a:r>
            <a:r>
              <a:rPr lang="en-US" sz="2400" dirty="0"/>
              <a:t> </a:t>
            </a:r>
            <a:r>
              <a:rPr lang="en-US" sz="2400" dirty="0" err="1"/>
              <a:t>ontwikkelden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kunstklep</a:t>
            </a:r>
            <a:r>
              <a:rPr lang="en-US" sz="2400" dirty="0"/>
              <a:t> endocarditis </a:t>
            </a:r>
          </a:p>
          <a:p>
            <a:pPr lvl="1">
              <a:buFontTx/>
              <a:buChar char="-"/>
            </a:pPr>
            <a:r>
              <a:rPr lang="en-US" dirty="0" err="1"/>
              <a:t>Invasieve</a:t>
            </a:r>
            <a:r>
              <a:rPr lang="en-US" dirty="0"/>
              <a:t> </a:t>
            </a:r>
            <a:r>
              <a:rPr lang="en-US" dirty="0" err="1"/>
              <a:t>ingrepen</a:t>
            </a:r>
            <a:endParaRPr lang="en-US" dirty="0"/>
          </a:p>
          <a:p>
            <a:pPr lvl="2">
              <a:buFontTx/>
              <a:buChar char="-"/>
            </a:pPr>
            <a:r>
              <a:rPr lang="en-US" sz="2400" dirty="0"/>
              <a:t>10.8% </a:t>
            </a:r>
            <a:r>
              <a:rPr lang="en-US" sz="2400" dirty="0" err="1"/>
              <a:t>werd</a:t>
            </a:r>
            <a:r>
              <a:rPr lang="en-US" sz="2400" dirty="0"/>
              <a:t> </a:t>
            </a:r>
            <a:r>
              <a:rPr lang="en-US" sz="2400" dirty="0" err="1"/>
              <a:t>geopereerd</a:t>
            </a:r>
            <a:endParaRPr lang="en-US" sz="2400" dirty="0"/>
          </a:p>
          <a:p>
            <a:pPr lvl="2">
              <a:buFontTx/>
              <a:buChar char="-"/>
            </a:pPr>
            <a:r>
              <a:rPr lang="en-US" sz="2400" dirty="0"/>
              <a:t>4% </a:t>
            </a:r>
            <a:r>
              <a:rPr lang="en-US" sz="2400" dirty="0" err="1"/>
              <a:t>kreeg</a:t>
            </a:r>
            <a:r>
              <a:rPr lang="en-US" sz="2400" dirty="0"/>
              <a:t> </a:t>
            </a:r>
            <a:r>
              <a:rPr lang="en-US" sz="2400" dirty="0" err="1"/>
              <a:t>klep</a:t>
            </a:r>
            <a:r>
              <a:rPr lang="en-US" sz="2400" dirty="0"/>
              <a:t>-in-</a:t>
            </a:r>
            <a:r>
              <a:rPr lang="en-US" sz="2400" dirty="0" err="1"/>
              <a:t>klep</a:t>
            </a:r>
            <a:r>
              <a:rPr lang="en-US" sz="2400" dirty="0"/>
              <a:t> </a:t>
            </a:r>
            <a:r>
              <a:rPr lang="en-US" sz="2400" dirty="0" err="1"/>
              <a:t>implantatie</a:t>
            </a:r>
            <a:endParaRPr lang="en-US" sz="2400" dirty="0"/>
          </a:p>
          <a:p>
            <a:pPr lvl="2">
              <a:buFontTx/>
              <a:buChar char="-"/>
            </a:pPr>
            <a:r>
              <a:rPr lang="en-US" sz="2400" dirty="0"/>
              <a:t>2.8% </a:t>
            </a:r>
            <a:r>
              <a:rPr lang="en-US" sz="2400" dirty="0" err="1"/>
              <a:t>onderging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pacemaker </a:t>
            </a:r>
            <a:r>
              <a:rPr lang="en-US" sz="2400" dirty="0" err="1" smtClean="0"/>
              <a:t>extractie</a:t>
            </a:r>
            <a:endParaRPr lang="en-US" sz="2400" dirty="0" smtClean="0"/>
          </a:p>
          <a:p>
            <a:pPr lvl="2"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b="1" dirty="0" err="1" smtClean="0"/>
              <a:t>Zweeds</a:t>
            </a:r>
            <a:r>
              <a:rPr lang="en-US" b="1" dirty="0" smtClean="0"/>
              <a:t> </a:t>
            </a:r>
            <a:r>
              <a:rPr lang="en-US" b="1" dirty="0" err="1" smtClean="0"/>
              <a:t>Nation</a:t>
            </a:r>
            <a:r>
              <a:rPr lang="en-US" b="1" dirty="0" err="1"/>
              <a:t>aal</a:t>
            </a:r>
            <a:r>
              <a:rPr lang="en-US" b="1" dirty="0"/>
              <a:t> Registry </a:t>
            </a:r>
            <a:r>
              <a:rPr lang="en-US" b="1" dirty="0" smtClean="0">
                <a:latin typeface="Arial"/>
                <a:cs typeface="Arial"/>
              </a:rPr>
              <a:t>²</a:t>
            </a:r>
            <a:endParaRPr lang="en-US" b="1" dirty="0" smtClean="0"/>
          </a:p>
          <a:p>
            <a:pPr lvl="1">
              <a:buFontTx/>
              <a:buChar char="-"/>
            </a:pPr>
            <a:r>
              <a:rPr lang="en-US" i="1" dirty="0"/>
              <a:t>N= </a:t>
            </a:r>
            <a:r>
              <a:rPr lang="en-US" i="1" dirty="0" smtClean="0"/>
              <a:t>4336</a:t>
            </a:r>
            <a:endParaRPr lang="en-US" i="1" dirty="0"/>
          </a:p>
          <a:p>
            <a:pPr lvl="2">
              <a:buFontTx/>
              <a:buChar char="-"/>
            </a:pPr>
            <a:r>
              <a:rPr lang="en-US" sz="2400" dirty="0" smtClean="0"/>
              <a:t>54 </a:t>
            </a:r>
            <a:r>
              <a:rPr lang="en-US" sz="2400" dirty="0" err="1"/>
              <a:t>pati</a:t>
            </a:r>
            <a:r>
              <a:rPr lang="en-US" sz="2400" dirty="0" err="1">
                <a:cs typeface="Calibri"/>
              </a:rPr>
              <a:t>ë</a:t>
            </a:r>
            <a:r>
              <a:rPr lang="en-US" sz="2400" dirty="0" err="1"/>
              <a:t>nten</a:t>
            </a:r>
            <a:r>
              <a:rPr lang="en-US" sz="2400" dirty="0"/>
              <a:t> </a:t>
            </a:r>
            <a:r>
              <a:rPr lang="en-US" sz="2400" dirty="0" err="1" smtClean="0"/>
              <a:t>voldeden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Duke criteria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definite endocarditis  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dirty="0" err="1"/>
              <a:t>Invasieve</a:t>
            </a:r>
            <a:r>
              <a:rPr lang="en-US" dirty="0"/>
              <a:t> </a:t>
            </a:r>
            <a:r>
              <a:rPr lang="en-US" dirty="0" err="1"/>
              <a:t>ingrepen</a:t>
            </a:r>
            <a:endParaRPr lang="en-US" dirty="0"/>
          </a:p>
          <a:p>
            <a:pPr lvl="2">
              <a:buFontTx/>
              <a:buChar char="-"/>
            </a:pPr>
            <a:r>
              <a:rPr lang="en-US" sz="2400" dirty="0" smtClean="0"/>
              <a:t>3.7% </a:t>
            </a:r>
            <a:r>
              <a:rPr lang="en-US" sz="2400" dirty="0" err="1" smtClean="0"/>
              <a:t>werd</a:t>
            </a:r>
            <a:r>
              <a:rPr lang="en-US" sz="2400" dirty="0" smtClean="0"/>
              <a:t> </a:t>
            </a:r>
            <a:r>
              <a:rPr lang="en-US" sz="2400" dirty="0" err="1" smtClean="0"/>
              <a:t>geopeerd</a:t>
            </a:r>
            <a:endParaRPr lang="en-US" sz="2400" dirty="0"/>
          </a:p>
          <a:p>
            <a:pPr lvl="2">
              <a:buFontTx/>
              <a:buChar char="-"/>
            </a:pPr>
            <a:r>
              <a:rPr lang="en-US" sz="2400" dirty="0" smtClean="0"/>
              <a:t>20.4% </a:t>
            </a:r>
            <a:r>
              <a:rPr lang="en-US" sz="2400" dirty="0" err="1" smtClean="0"/>
              <a:t>onderging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pacemaker </a:t>
            </a:r>
            <a:r>
              <a:rPr lang="en-US" sz="2400" dirty="0" err="1" smtClean="0"/>
              <a:t>extractie</a:t>
            </a:r>
            <a:endParaRPr lang="en-US" sz="2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Chirurgisch en transcatheter interventies bij </a:t>
            </a:r>
            <a:br>
              <a:rPr lang="nl-NL" b="1" dirty="0" smtClean="0">
                <a:solidFill>
                  <a:srgbClr val="C00000"/>
                </a:solidFill>
                <a:latin typeface="+mn-lt"/>
              </a:rPr>
            </a:br>
            <a:r>
              <a:rPr lang="nl-NL" b="1" dirty="0" smtClean="0">
                <a:solidFill>
                  <a:srgbClr val="C00000"/>
                </a:solidFill>
                <a:latin typeface="+mn-lt"/>
              </a:rPr>
              <a:t>TAVI endocarditis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60677" y="6205638"/>
            <a:ext cx="44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¹ </a:t>
            </a:r>
            <a:r>
              <a:rPr lang="en-US" dirty="0" err="1" smtClean="0">
                <a:latin typeface="Arial"/>
                <a:cs typeface="Arial"/>
              </a:rPr>
              <a:t>Regueiro</a:t>
            </a:r>
            <a:r>
              <a:rPr lang="en-US" dirty="0" smtClean="0">
                <a:latin typeface="Arial"/>
                <a:cs typeface="Arial"/>
              </a:rPr>
              <a:t> et al. JAMA 2016</a:t>
            </a:r>
          </a:p>
          <a:p>
            <a:r>
              <a:rPr lang="en-US" dirty="0" smtClean="0">
                <a:latin typeface="Arial"/>
                <a:cs typeface="Arial"/>
              </a:rPr>
              <a:t>² </a:t>
            </a:r>
            <a:r>
              <a:rPr lang="en-US" dirty="0" err="1" smtClean="0">
                <a:latin typeface="Arial"/>
                <a:cs typeface="Arial"/>
              </a:rPr>
              <a:t>Bjursten</a:t>
            </a:r>
            <a:r>
              <a:rPr lang="en-US" dirty="0" smtClean="0">
                <a:latin typeface="Arial"/>
                <a:cs typeface="Arial"/>
              </a:rPr>
              <a:t> et al. EHJ 2019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Terug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naar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de casus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28" y="2191407"/>
            <a:ext cx="9903372" cy="3985556"/>
          </a:xfrm>
        </p:spPr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TEE, </a:t>
            </a:r>
            <a:r>
              <a:rPr lang="en-US" u="sng" dirty="0" err="1" smtClean="0"/>
              <a:t>regressie</a:t>
            </a:r>
            <a:r>
              <a:rPr lang="en-US" dirty="0" smtClean="0"/>
              <a:t> van </a:t>
            </a:r>
            <a:r>
              <a:rPr lang="en-US" dirty="0" err="1" smtClean="0"/>
              <a:t>vegetatie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Gezien</a:t>
            </a:r>
            <a:r>
              <a:rPr lang="en-US" dirty="0" smtClean="0"/>
              <a:t> co-</a:t>
            </a:r>
            <a:r>
              <a:rPr lang="en-US" dirty="0" err="1" smtClean="0"/>
              <a:t>morbiditeit</a:t>
            </a:r>
            <a:r>
              <a:rPr lang="en-US" dirty="0" smtClean="0"/>
              <a:t> (COPD III)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matige</a:t>
            </a:r>
            <a:r>
              <a:rPr lang="en-US" dirty="0" smtClean="0"/>
              <a:t> </a:t>
            </a:r>
            <a:r>
              <a:rPr lang="en-US" dirty="0" err="1" smtClean="0"/>
              <a:t>functionele</a:t>
            </a:r>
            <a:r>
              <a:rPr lang="en-US" dirty="0" smtClean="0"/>
              <a:t> status,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antibiotische</a:t>
            </a:r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r>
              <a:rPr lang="en-US" dirty="0" smtClean="0"/>
              <a:t> (IPAT) </a:t>
            </a:r>
            <a:endParaRPr lang="en-US" dirty="0"/>
          </a:p>
        </p:txBody>
      </p:sp>
      <p:pic>
        <p:nvPicPr>
          <p:cNvPr id="15362" name="Picture 2" descr="Arrow back reverse rewind blue dotted line lin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8300" r="9606" b="15071"/>
          <a:stretch/>
        </p:blipFill>
        <p:spPr bwMode="auto">
          <a:xfrm>
            <a:off x="41179" y="0"/>
            <a:ext cx="2156345" cy="2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8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Casus: Dhr B, 81 jaar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271847"/>
            <a:ext cx="10894255" cy="5743808"/>
          </a:xfrm>
        </p:spPr>
        <p:txBody>
          <a:bodyPr>
            <a:normAutofit fontScale="92500" lnSpcReduction="20000"/>
          </a:bodyPr>
          <a:lstStyle/>
          <a:p>
            <a:r>
              <a:rPr lang="nl-NL" sz="2400" b="1" dirty="0" smtClean="0"/>
              <a:t>Reden van komst (1-11): </a:t>
            </a:r>
            <a:r>
              <a:rPr lang="nl-NL" sz="2400" dirty="0" smtClean="0"/>
              <a:t>Progressieve dyspneu </a:t>
            </a:r>
          </a:p>
          <a:p>
            <a:endParaRPr lang="nl-NL" sz="2400" dirty="0" smtClean="0"/>
          </a:p>
          <a:p>
            <a:r>
              <a:rPr lang="nl-NL" sz="2400" b="1" dirty="0" smtClean="0"/>
              <a:t>VG: </a:t>
            </a:r>
          </a:p>
          <a:p>
            <a:pPr lvl="1"/>
            <a:r>
              <a:rPr lang="nl-NL" i="1" dirty="0" smtClean="0"/>
              <a:t>Cardiaal</a:t>
            </a:r>
          </a:p>
          <a:p>
            <a:pPr lvl="1"/>
            <a:r>
              <a:rPr lang="nl-NL" dirty="0" smtClean="0"/>
              <a:t>1999: Voorwandinfarct waarvoor trombolyse</a:t>
            </a:r>
          </a:p>
          <a:p>
            <a:pPr lvl="1"/>
            <a:r>
              <a:rPr lang="nl-NL" dirty="0" smtClean="0"/>
              <a:t>2019: Symptomatische ernstige aortaklepstenose </a:t>
            </a:r>
            <a:r>
              <a:rPr lang="nl-NL" dirty="0"/>
              <a:t>(AVA </a:t>
            </a:r>
            <a:r>
              <a:rPr lang="nl-NL" dirty="0" smtClean="0"/>
              <a:t>0.85cm2; mean </a:t>
            </a:r>
            <a:r>
              <a:rPr lang="nl-NL" dirty="0"/>
              <a:t>PG 22mmHg</a:t>
            </a:r>
            <a:r>
              <a:rPr lang="nl-NL" dirty="0" smtClean="0"/>
              <a:t>). Behouden LV functie</a:t>
            </a:r>
          </a:p>
          <a:p>
            <a:pPr lvl="1"/>
            <a:r>
              <a:rPr lang="nl-NL" dirty="0" smtClean="0"/>
              <a:t>2019: Hartfalen bij ernstige aortaklepstenose </a:t>
            </a:r>
          </a:p>
          <a:p>
            <a:pPr lvl="1"/>
            <a:r>
              <a:rPr lang="nl-NL" dirty="0" smtClean="0"/>
              <a:t>2019</a:t>
            </a:r>
            <a:r>
              <a:rPr lang="nl-NL" dirty="0"/>
              <a:t>: PCI </a:t>
            </a:r>
            <a:r>
              <a:rPr lang="nl-NL" dirty="0" smtClean="0"/>
              <a:t>hoofdstan-LAD met 3 drug-eluting stent plaatsing </a:t>
            </a:r>
            <a:endParaRPr lang="nl-NL" dirty="0"/>
          </a:p>
          <a:p>
            <a:pPr lvl="1"/>
            <a:r>
              <a:rPr lang="nl-NL" dirty="0"/>
              <a:t>2019 (juli): TAVI (34mm Core Valve Evolut R) via a.femoralis. Post-procedureel (vrijwel) geen valvulaire en paravalvulaire aortaklepinsufficiëntie </a:t>
            </a:r>
          </a:p>
          <a:p>
            <a:pPr marL="457200" lvl="1" indent="0">
              <a:buNone/>
            </a:pPr>
            <a:endParaRPr lang="nl-NL" sz="1000" dirty="0"/>
          </a:p>
          <a:p>
            <a:pPr marL="457200" lvl="1" indent="0">
              <a:buNone/>
            </a:pPr>
            <a:r>
              <a:rPr lang="nl-NL" i="1" dirty="0" smtClean="0"/>
              <a:t>Overig</a:t>
            </a:r>
          </a:p>
          <a:p>
            <a:pPr lvl="1"/>
            <a:r>
              <a:rPr lang="nl-NL" dirty="0" smtClean="0"/>
              <a:t>COPD GOLD III, lage exacerbatiefrequentie</a:t>
            </a:r>
          </a:p>
          <a:p>
            <a:pPr lvl="1"/>
            <a:r>
              <a:rPr lang="nl-NL" dirty="0" smtClean="0"/>
              <a:t>Jicht</a:t>
            </a:r>
          </a:p>
          <a:p>
            <a:pPr lvl="1"/>
            <a:r>
              <a:rPr lang="nl-NL" dirty="0" smtClean="0"/>
              <a:t>Hypertensie</a:t>
            </a:r>
          </a:p>
          <a:p>
            <a:pPr lvl="1"/>
            <a:r>
              <a:rPr lang="nl-NL" dirty="0" smtClean="0"/>
              <a:t>2015: Multifocaal </a:t>
            </a:r>
            <a:r>
              <a:rPr lang="nl-NL" dirty="0"/>
              <a:t>zeer uitgebreid urotheelcelcarcinoom van de urethra, blaashals, blaasbodem en dak waarvoor </a:t>
            </a:r>
            <a:r>
              <a:rPr lang="nl-NL" dirty="0" smtClean="0"/>
              <a:t>TURT, 2x re-TURT en TUR-blaas. BCG </a:t>
            </a:r>
            <a:r>
              <a:rPr lang="nl-NL" dirty="0"/>
              <a:t>behandeling.  </a:t>
            </a:r>
          </a:p>
          <a:p>
            <a:endParaRPr lang="nl-NL" dirty="0"/>
          </a:p>
        </p:txBody>
      </p:sp>
      <p:pic>
        <p:nvPicPr>
          <p:cNvPr id="1026" name="Picture 2" descr="Medtronic CoreValve Evolut R System and Medtronic CoreValve Evolut PRO  System - P130021/S058 | F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4"/>
          <a:stretch/>
        </p:blipFill>
        <p:spPr bwMode="auto">
          <a:xfrm>
            <a:off x="10046184" y="186211"/>
            <a:ext cx="1646497" cy="23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6"/>
            <a:ext cx="10515600" cy="4931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Kunstklep</a:t>
            </a:r>
            <a:r>
              <a:rPr lang="en-US" dirty="0" smtClean="0"/>
              <a:t> endocarditis </a:t>
            </a:r>
            <a:r>
              <a:rPr lang="en-US" dirty="0" err="1" smtClean="0"/>
              <a:t>bij</a:t>
            </a:r>
            <a:r>
              <a:rPr lang="en-US" dirty="0" smtClean="0"/>
              <a:t> TAVI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zelden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(1.1-1.42%). </a:t>
            </a:r>
            <a:r>
              <a:rPr lang="en-US" dirty="0" err="1" smtClean="0"/>
              <a:t>Echter</a:t>
            </a:r>
            <a:r>
              <a:rPr lang="en-US" dirty="0" smtClean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mortaliteit</a:t>
            </a:r>
            <a:r>
              <a:rPr lang="en-US" dirty="0" smtClean="0"/>
              <a:t> (36% in </a:t>
            </a:r>
            <a:r>
              <a:rPr lang="en-US" dirty="0" err="1" smtClean="0"/>
              <a:t>ziekenhuis</a:t>
            </a:r>
            <a:r>
              <a:rPr lang="en-US" dirty="0" smtClean="0"/>
              <a:t> </a:t>
            </a:r>
            <a:r>
              <a:rPr lang="en-US" dirty="0" err="1" smtClean="0"/>
              <a:t>mortaliteit</a:t>
            </a:r>
            <a:r>
              <a:rPr lang="en-US" dirty="0" smtClean="0"/>
              <a:t>). </a:t>
            </a:r>
            <a:r>
              <a:rPr lang="en-US" dirty="0" err="1" smtClean="0"/>
              <a:t>Voorkomen</a:t>
            </a:r>
            <a:r>
              <a:rPr lang="en-US" dirty="0" smtClean="0"/>
              <a:t> van </a:t>
            </a:r>
            <a:r>
              <a:rPr lang="en-US" dirty="0" err="1" smtClean="0"/>
              <a:t>hartfalen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binnenkomst</a:t>
            </a:r>
            <a:r>
              <a:rPr lang="en-US" dirty="0" smtClean="0"/>
              <a:t> is </a:t>
            </a:r>
            <a:r>
              <a:rPr lang="en-US" dirty="0" err="1" smtClean="0"/>
              <a:t>geassocieerd</a:t>
            </a:r>
            <a:r>
              <a:rPr lang="en-US" dirty="0" smtClean="0"/>
              <a:t> met </a:t>
            </a:r>
            <a:r>
              <a:rPr lang="en-US" dirty="0" err="1" smtClean="0"/>
              <a:t>hogere</a:t>
            </a:r>
            <a:r>
              <a:rPr lang="en-US" dirty="0" smtClean="0"/>
              <a:t> </a:t>
            </a:r>
            <a:r>
              <a:rPr lang="en-US" dirty="0" err="1" smtClean="0"/>
              <a:t>mortaliteit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In de </a:t>
            </a:r>
            <a:r>
              <a:rPr lang="en-US" dirty="0" err="1" smtClean="0"/>
              <a:t>toekomst</a:t>
            </a:r>
            <a:r>
              <a:rPr lang="en-US" dirty="0" smtClean="0"/>
              <a:t> </a:t>
            </a:r>
            <a:r>
              <a:rPr lang="en-US" dirty="0" err="1" smtClean="0"/>
              <a:t>vermoedelijk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TAVI’s,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kunstklep</a:t>
            </a:r>
            <a:r>
              <a:rPr lang="en-US" dirty="0" smtClean="0"/>
              <a:t> endocarditis </a:t>
            </a:r>
            <a:r>
              <a:rPr lang="en-US" dirty="0" err="1" smtClean="0"/>
              <a:t>vaker</a:t>
            </a:r>
            <a:r>
              <a:rPr lang="en-US" dirty="0" smtClean="0"/>
              <a:t> </a:t>
            </a:r>
            <a:r>
              <a:rPr lang="en-US" dirty="0" err="1" smtClean="0"/>
              <a:t>gezien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</a:t>
            </a:r>
            <a:r>
              <a:rPr lang="en-US" dirty="0" err="1" smtClean="0"/>
              <a:t>dagelijkse</a:t>
            </a:r>
            <a:r>
              <a:rPr lang="en-US" dirty="0" smtClean="0"/>
              <a:t> </a:t>
            </a:r>
            <a:r>
              <a:rPr lang="en-US" dirty="0" err="1" smtClean="0"/>
              <a:t>praktijk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Echocardiografie</a:t>
            </a:r>
            <a:r>
              <a:rPr lang="en-US" dirty="0" smtClean="0"/>
              <a:t> van </a:t>
            </a:r>
            <a:r>
              <a:rPr lang="en-US" dirty="0" err="1" smtClean="0"/>
              <a:t>belang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zowel</a:t>
            </a:r>
            <a:r>
              <a:rPr lang="en-US" dirty="0" smtClean="0"/>
              <a:t> diagnose,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beoordeling</a:t>
            </a:r>
            <a:r>
              <a:rPr lang="en-US" dirty="0" smtClean="0"/>
              <a:t> </a:t>
            </a:r>
            <a:r>
              <a:rPr lang="en-US" dirty="0" err="1" smtClean="0"/>
              <a:t>indicatie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chirurgie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Take home message</a:t>
            </a:r>
            <a:r>
              <a:rPr lang="nl-NL" b="1" dirty="0" smtClean="0"/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057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1034932" cy="544419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Hamer J, Pieper P. </a:t>
            </a:r>
            <a:r>
              <a:rPr lang="en-US" sz="2600" dirty="0" err="1" smtClean="0"/>
              <a:t>Praktische</a:t>
            </a:r>
            <a:r>
              <a:rPr lang="en-US" sz="2600" dirty="0" smtClean="0"/>
              <a:t> </a:t>
            </a:r>
            <a:r>
              <a:rPr lang="en-US" sz="2600" dirty="0" err="1" smtClean="0"/>
              <a:t>echocardiografie</a:t>
            </a:r>
            <a:r>
              <a:rPr lang="en-US" sz="2600" dirty="0" smtClean="0"/>
              <a:t>. </a:t>
            </a:r>
          </a:p>
          <a:p>
            <a:r>
              <a:rPr lang="en-US" sz="2600" dirty="0" err="1" smtClean="0"/>
              <a:t>Karchmer</a:t>
            </a:r>
            <a:r>
              <a:rPr lang="en-US" sz="2600" dirty="0" smtClean="0"/>
              <a:t> A, Chu V. </a:t>
            </a:r>
            <a:r>
              <a:rPr lang="en-US" sz="2600" dirty="0" err="1" smtClean="0"/>
              <a:t>Prostethic</a:t>
            </a:r>
            <a:r>
              <a:rPr lang="en-US" sz="2600" dirty="0" smtClean="0"/>
              <a:t> valve endocarditis: Epidemiology, clinical manifestations, and diagnosis. Up to date. 2020</a:t>
            </a:r>
          </a:p>
          <a:p>
            <a:r>
              <a:rPr lang="en-US" sz="2600" dirty="0" err="1" smtClean="0"/>
              <a:t>Karchmer</a:t>
            </a:r>
            <a:r>
              <a:rPr lang="en-US" sz="2600" dirty="0" smtClean="0"/>
              <a:t> A, Suri R. Surgery for prosthetic valve endocarditis. Up to date. 2020</a:t>
            </a:r>
          </a:p>
          <a:p>
            <a:r>
              <a:rPr lang="en-US" sz="2600" dirty="0" smtClean="0"/>
              <a:t> Infective endocarditis (Guidelines on Prevention, Diagnosis and Treatment of). ESC Clinical Practice Guidelines. 2015 </a:t>
            </a:r>
          </a:p>
          <a:p>
            <a:r>
              <a:rPr lang="en-US" sz="2600" dirty="0" err="1" smtClean="0"/>
              <a:t>Reguiero</a:t>
            </a:r>
            <a:r>
              <a:rPr lang="en-US" sz="2600" dirty="0" smtClean="0"/>
              <a:t> A, </a:t>
            </a:r>
            <a:r>
              <a:rPr lang="en-US" sz="2600" dirty="0" err="1" smtClean="0"/>
              <a:t>Linke</a:t>
            </a:r>
            <a:r>
              <a:rPr lang="en-US" sz="2600" dirty="0" smtClean="0"/>
              <a:t> A, </a:t>
            </a:r>
            <a:r>
              <a:rPr lang="en-US" sz="2600" dirty="0" err="1" smtClean="0"/>
              <a:t>Latib</a:t>
            </a:r>
            <a:r>
              <a:rPr lang="en-US" sz="2600" dirty="0" smtClean="0"/>
              <a:t> A, et al. Association between </a:t>
            </a:r>
            <a:r>
              <a:rPr lang="en-US" sz="2600" dirty="0" err="1" smtClean="0"/>
              <a:t>Transcatheter</a:t>
            </a:r>
            <a:r>
              <a:rPr lang="en-US" sz="2600" dirty="0" smtClean="0"/>
              <a:t> Aortic Valve Replacement and subsequent endocarditis and in-hospital death. JAMA. 2016;316 (10): 1083-1092</a:t>
            </a:r>
          </a:p>
          <a:p>
            <a:r>
              <a:rPr lang="en-US" sz="2600" dirty="0" err="1" smtClean="0"/>
              <a:t>Bjursten</a:t>
            </a:r>
            <a:r>
              <a:rPr lang="en-US" sz="2600" dirty="0" smtClean="0"/>
              <a:t> H, Rasmussen M, </a:t>
            </a:r>
            <a:r>
              <a:rPr lang="en-US" sz="2600" dirty="0" err="1" smtClean="0"/>
              <a:t>Nozohoor</a:t>
            </a:r>
            <a:r>
              <a:rPr lang="en-US" sz="2600" dirty="0" smtClean="0"/>
              <a:t> S, et al. Infective endocarditis after </a:t>
            </a:r>
            <a:r>
              <a:rPr lang="en-US" sz="2600" dirty="0" err="1" smtClean="0"/>
              <a:t>transcatheter</a:t>
            </a:r>
            <a:r>
              <a:rPr lang="en-US" sz="2600" dirty="0" smtClean="0"/>
              <a:t> aortic valve implantation: a nationwide study. EHJ. 2019. 40, 3263-3269</a:t>
            </a:r>
          </a:p>
          <a:p>
            <a:r>
              <a:rPr lang="en-US" sz="2600" dirty="0" smtClean="0"/>
              <a:t> Khan A, Aslam A, et al. Infective endocarditis post-</a:t>
            </a:r>
            <a:r>
              <a:rPr lang="en-US" sz="2600" dirty="0" err="1" smtClean="0"/>
              <a:t>transcatheter</a:t>
            </a:r>
            <a:r>
              <a:rPr lang="en-US" sz="2600" dirty="0" smtClean="0"/>
              <a:t> aortic valve implantation (TAVI), microbiological profile and clinical outcomes: A systematic review. PLOS one. 2020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2268" y="252582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Literatuur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Vragen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s-media-cache-ak0.pinimg.com/736x/b5/dd/67/b5dd67536bad89aec223b7c30adbd41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32" y="1965957"/>
            <a:ext cx="6219825" cy="41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0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74073"/>
            <a:ext cx="11239500" cy="6483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b="1" dirty="0" smtClean="0"/>
              <a:t>Beloop</a:t>
            </a:r>
          </a:p>
          <a:p>
            <a:r>
              <a:rPr lang="nl-NL" sz="2400" u="sng" dirty="0" smtClean="0"/>
              <a:t>31-10: </a:t>
            </a:r>
            <a:r>
              <a:rPr lang="nl-NL" sz="2400" dirty="0" smtClean="0"/>
              <a:t>Opname long i.v.m. hypoxemie bij exacerbatie COPD met op X-thorax bilaterale infiltratieve afwijkingen, CRP 95. Start prednison 40mg 1dd. BK afgenomen. Geen antibiotica vooralsnog gezien geen koorts, niet ziek. </a:t>
            </a:r>
          </a:p>
          <a:p>
            <a:endParaRPr lang="nl-NL" sz="1000" dirty="0" smtClean="0"/>
          </a:p>
          <a:p>
            <a:r>
              <a:rPr lang="nl-NL" sz="2400" u="sng" dirty="0" smtClean="0"/>
              <a:t>1-11</a:t>
            </a:r>
            <a:r>
              <a:rPr lang="nl-NL" sz="2400" dirty="0" smtClean="0"/>
              <a:t>: 2x negatieve COVID-19 PCR.</a:t>
            </a:r>
          </a:p>
          <a:p>
            <a:endParaRPr lang="nl-NL" sz="1000" dirty="0" smtClean="0"/>
          </a:p>
          <a:p>
            <a:r>
              <a:rPr lang="nl-NL" sz="2400" u="sng" dirty="0" smtClean="0"/>
              <a:t>2-11</a:t>
            </a:r>
            <a:r>
              <a:rPr lang="nl-NL" sz="2400" dirty="0" smtClean="0"/>
              <a:t>: CT-thorax: CO-RADS 1. Uitgebreide pleurale verkalkingen </a:t>
            </a:r>
            <a:r>
              <a:rPr lang="nl-NL" sz="2400" dirty="0" err="1" smtClean="0"/>
              <a:t>bdz</a:t>
            </a:r>
            <a:r>
              <a:rPr lang="nl-NL" sz="2400" dirty="0" smtClean="0"/>
              <a:t>. 3/4 BK positief voor </a:t>
            </a:r>
            <a:r>
              <a:rPr lang="nl-NL" sz="2400" dirty="0" err="1" smtClean="0"/>
              <a:t>streptococcen</a:t>
            </a:r>
            <a:r>
              <a:rPr lang="nl-NL" sz="2400" dirty="0" smtClean="0"/>
              <a:t>. I.o.m. MMB: star penicilline 1mlj EH 4dd. Differentiaal diagnostisch </a:t>
            </a:r>
            <a:r>
              <a:rPr lang="nl-NL" sz="2400" dirty="0" err="1" smtClean="0"/>
              <a:t>Pneumococ</a:t>
            </a:r>
            <a:endParaRPr lang="nl-NL" sz="2400" dirty="0" smtClean="0"/>
          </a:p>
          <a:p>
            <a:endParaRPr lang="nl-NL" sz="900" dirty="0" smtClean="0"/>
          </a:p>
          <a:p>
            <a:r>
              <a:rPr lang="nl-NL" sz="2400" u="sng" dirty="0" smtClean="0"/>
              <a:t>3-11</a:t>
            </a:r>
            <a:r>
              <a:rPr lang="nl-NL" sz="2400" dirty="0" smtClean="0"/>
              <a:t>: Bacteriemie Streptococcus </a:t>
            </a:r>
            <a:r>
              <a:rPr lang="nl-NL" sz="2400" dirty="0" err="1" smtClean="0"/>
              <a:t>Salivarius</a:t>
            </a:r>
            <a:r>
              <a:rPr lang="nl-NL" sz="2400" dirty="0" smtClean="0"/>
              <a:t>, 4/4 BK positief </a:t>
            </a:r>
            <a:r>
              <a:rPr lang="nl-NL" sz="2400" dirty="0" smtClean="0">
                <a:sym typeface="Wingdings" panose="05000000000000000000" pitchFamily="2" charset="2"/>
              </a:rPr>
              <a:t> penicilline IV 12 </a:t>
            </a:r>
            <a:r>
              <a:rPr lang="nl-NL" sz="2400" dirty="0" err="1" smtClean="0">
                <a:sym typeface="Wingdings" panose="05000000000000000000" pitchFamily="2" charset="2"/>
              </a:rPr>
              <a:t>mlj</a:t>
            </a:r>
            <a:r>
              <a:rPr lang="nl-NL" sz="2400" dirty="0" smtClean="0">
                <a:sym typeface="Wingdings" panose="05000000000000000000" pitchFamily="2" charset="2"/>
              </a:rPr>
              <a:t> EH/dag en cardio </a:t>
            </a:r>
            <a:r>
              <a:rPr lang="nl-NL" sz="2400" dirty="0" err="1" smtClean="0">
                <a:sym typeface="Wingdings" panose="05000000000000000000" pitchFamily="2" charset="2"/>
              </a:rPr>
              <a:t>icc</a:t>
            </a:r>
            <a:r>
              <a:rPr lang="nl-NL" sz="2400" dirty="0" smtClean="0">
                <a:sym typeface="Wingdings" panose="05000000000000000000" pitchFamily="2" charset="2"/>
              </a:rPr>
              <a:t>. Overname interne. Afgenomen BK: negatief</a:t>
            </a:r>
          </a:p>
          <a:p>
            <a:endParaRPr lang="nl-NL" sz="900" dirty="0" smtClean="0">
              <a:sym typeface="Wingdings" panose="05000000000000000000" pitchFamily="2" charset="2"/>
            </a:endParaRPr>
          </a:p>
          <a:p>
            <a:r>
              <a:rPr lang="nl-NL" sz="2400" u="sng" dirty="0" smtClean="0">
                <a:sym typeface="Wingdings" panose="05000000000000000000" pitchFamily="2" charset="2"/>
              </a:rPr>
              <a:t>4-11</a:t>
            </a:r>
            <a:r>
              <a:rPr lang="nl-NL" sz="2400" dirty="0" smtClean="0">
                <a:sym typeface="Wingdings" panose="05000000000000000000" pitchFamily="2" charset="2"/>
              </a:rPr>
              <a:t>: TTE; redelijke LV functie 41-51%, goede RV functie. Geen aortaklepinsufficientie, V max 2.5 m/sec. Spoor MI. </a:t>
            </a:r>
          </a:p>
          <a:p>
            <a:endParaRPr lang="nl-NL" sz="900" dirty="0" smtClean="0">
              <a:sym typeface="Wingdings" panose="05000000000000000000" pitchFamily="2" charset="2"/>
            </a:endParaRPr>
          </a:p>
          <a:p>
            <a:r>
              <a:rPr lang="nl-NL" sz="2400" u="sng" dirty="0" smtClean="0">
                <a:sym typeface="Wingdings" panose="05000000000000000000" pitchFamily="2" charset="2"/>
              </a:rPr>
              <a:t>5-11</a:t>
            </a:r>
            <a:r>
              <a:rPr lang="nl-NL" sz="2400" dirty="0" smtClean="0">
                <a:sym typeface="Wingdings" panose="05000000000000000000" pitchFamily="2" charset="2"/>
              </a:rPr>
              <a:t>: CT </a:t>
            </a:r>
            <a:r>
              <a:rPr lang="nl-NL" sz="2400" dirty="0" err="1" smtClean="0">
                <a:sym typeface="Wingdings" panose="05000000000000000000" pitchFamily="2" charset="2"/>
              </a:rPr>
              <a:t>orthopantogram</a:t>
            </a:r>
            <a:r>
              <a:rPr lang="nl-NL" sz="2400" dirty="0" smtClean="0">
                <a:sym typeface="Wingdings" panose="05000000000000000000" pitchFamily="2" charset="2"/>
              </a:rPr>
              <a:t>; beeld passend bij een geïnfecteerde wortelrest paramediaan </a:t>
            </a:r>
            <a:r>
              <a:rPr lang="nl-NL" sz="2400" dirty="0" err="1" smtClean="0">
                <a:sym typeface="Wingdings" panose="05000000000000000000" pitchFamily="2" charset="2"/>
              </a:rPr>
              <a:t>mandibula</a:t>
            </a:r>
            <a:r>
              <a:rPr lang="nl-NL" sz="2400" dirty="0" smtClean="0">
                <a:sym typeface="Wingdings" panose="05000000000000000000" pitchFamily="2" charset="2"/>
              </a:rPr>
              <a:t> rechts </a:t>
            </a:r>
            <a:r>
              <a:rPr lang="nl-NL" sz="2400" dirty="0" err="1" smtClean="0">
                <a:sym typeface="Wingdings" panose="05000000000000000000" pitchFamily="2" charset="2"/>
              </a:rPr>
              <a:t>wv</a:t>
            </a:r>
            <a:r>
              <a:rPr lang="nl-NL" sz="2400" dirty="0" smtClean="0">
                <a:sym typeface="Wingdings" panose="05000000000000000000" pitchFamily="2" charset="2"/>
              </a:rPr>
              <a:t> </a:t>
            </a:r>
            <a:r>
              <a:rPr lang="nl-NL" sz="2400" dirty="0" err="1" smtClean="0">
                <a:sym typeface="Wingdings" panose="05000000000000000000" pitchFamily="2" charset="2"/>
              </a:rPr>
              <a:t>icc</a:t>
            </a:r>
            <a:r>
              <a:rPr lang="nl-NL" sz="2400" dirty="0" smtClean="0">
                <a:sym typeface="Wingdings" panose="05000000000000000000" pitchFamily="2" charset="2"/>
              </a:rPr>
              <a:t> kaakchirurg. PICC lijn. BK:  negatief </a:t>
            </a:r>
          </a:p>
          <a:p>
            <a:endParaRPr lang="nl-NL" sz="900" dirty="0">
              <a:sym typeface="Wingdings" panose="05000000000000000000" pitchFamily="2" charset="2"/>
            </a:endParaRPr>
          </a:p>
          <a:p>
            <a:r>
              <a:rPr lang="nl-NL" sz="2400" u="sng" dirty="0" smtClean="0">
                <a:sym typeface="Wingdings" panose="05000000000000000000" pitchFamily="2" charset="2"/>
              </a:rPr>
              <a:t>5-11</a:t>
            </a:r>
            <a:r>
              <a:rPr lang="nl-NL" sz="2400" dirty="0" smtClean="0">
                <a:sym typeface="Wingdings" panose="05000000000000000000" pitchFamily="2" charset="2"/>
              </a:rPr>
              <a:t>: Delier bij o.a. pre-existente cognitieve stoornis </a:t>
            </a:r>
          </a:p>
          <a:p>
            <a:endParaRPr lang="nl-NL" sz="900" dirty="0" smtClean="0">
              <a:sym typeface="Wingdings" panose="05000000000000000000" pitchFamily="2" charset="2"/>
            </a:endParaRPr>
          </a:p>
          <a:p>
            <a:r>
              <a:rPr lang="nl-NL" sz="2400" u="sng" dirty="0" smtClean="0">
                <a:sym typeface="Wingdings" panose="05000000000000000000" pitchFamily="2" charset="2"/>
              </a:rPr>
              <a:t>6-11</a:t>
            </a:r>
            <a:r>
              <a:rPr lang="nl-NL" sz="2400" dirty="0" smtClean="0">
                <a:sym typeface="Wingdings" panose="05000000000000000000" pitchFamily="2" charset="2"/>
              </a:rPr>
              <a:t>: TEE</a:t>
            </a:r>
          </a:p>
        </p:txBody>
      </p:sp>
      <p:sp>
        <p:nvSpPr>
          <p:cNvPr id="2" name="Down Arrow 1"/>
          <p:cNvSpPr/>
          <p:nvPr/>
        </p:nvSpPr>
        <p:spPr>
          <a:xfrm>
            <a:off x="378372" y="394138"/>
            <a:ext cx="378373" cy="61170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5878"/>
          </a:xfrm>
        </p:spPr>
        <p:txBody>
          <a:bodyPr/>
          <a:lstStyle/>
          <a:p>
            <a:pPr algn="ctr"/>
            <a:r>
              <a:rPr lang="nl-NL" b="1" i="1" dirty="0" smtClean="0">
                <a:solidFill>
                  <a:srgbClr val="C00000"/>
                </a:solidFill>
                <a:latin typeface="+mn-lt"/>
              </a:rPr>
              <a:t>- Kunstklep endocarditis bij TAVI - </a:t>
            </a:r>
            <a:endParaRPr lang="nl-NL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ranscatheter heart valve-prosthetic valve endocarditis. (A and B) An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/>
          <a:stretch/>
        </p:blipFill>
        <p:spPr bwMode="auto">
          <a:xfrm>
            <a:off x="0" y="2483098"/>
            <a:ext cx="8402612" cy="35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sthetic valve endocarditis 7 months after transcatheter aortic valve  implantation diagnosed with 3D TEE - ScienceDire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9723" y="2746504"/>
            <a:ext cx="4155472" cy="31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7287" y="1631950"/>
            <a:ext cx="11086514" cy="454501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b="0" dirty="0" smtClean="0">
                <a:latin typeface="Calibri" panose="020F0502020204030204" pitchFamily="34" charset="0"/>
              </a:rPr>
              <a:t>2002: 1ste TAVI </a:t>
            </a:r>
            <a:r>
              <a:rPr lang="en-IN" b="0" dirty="0" err="1" smtClean="0">
                <a:latin typeface="Calibri" panose="020F0502020204030204" pitchFamily="34" charset="0"/>
              </a:rPr>
              <a:t>implantatie</a:t>
            </a:r>
            <a:endParaRPr lang="en-IN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2018: 2331 TAVI implantaties</a:t>
            </a:r>
            <a:r>
              <a:rPr lang="en-IN" dirty="0" smtClean="0">
                <a:latin typeface="Arial"/>
                <a:cs typeface="Arial"/>
              </a:rPr>
              <a:t>¹</a:t>
            </a:r>
            <a:endParaRPr lang="en-IN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N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 err="1">
                <a:latin typeface="Calibri" panose="020F0502020204030204" pitchFamily="34" charset="0"/>
              </a:rPr>
              <a:t>Verwachtte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toename</a:t>
            </a:r>
            <a:r>
              <a:rPr lang="en-IN" dirty="0">
                <a:latin typeface="Calibri" panose="020F0502020204030204" pitchFamily="34" charset="0"/>
              </a:rPr>
              <a:t> in </a:t>
            </a:r>
            <a:r>
              <a:rPr lang="en-IN" dirty="0" err="1">
                <a:latin typeface="Calibri" panose="020F0502020204030204" pitchFamily="34" charset="0"/>
              </a:rPr>
              <a:t>toekomst</a:t>
            </a:r>
            <a:r>
              <a:rPr lang="en-IN" dirty="0">
                <a:latin typeface="Calibri" panose="020F0502020204030204" pitchFamily="34" charset="0"/>
              </a:rPr>
              <a:t> door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dirty="0" err="1">
                <a:latin typeface="Calibri" panose="020F0502020204030204" pitchFamily="34" charset="0"/>
              </a:rPr>
              <a:t>Vergrijzing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en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toegenomen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levensverwachting</a:t>
            </a:r>
            <a:r>
              <a:rPr lang="en-IN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dirty="0" err="1">
                <a:latin typeface="Calibri" panose="020F0502020204030204" pitchFamily="34" charset="0"/>
              </a:rPr>
              <a:t>Uitbreiden</a:t>
            </a:r>
            <a:r>
              <a:rPr lang="en-IN" dirty="0">
                <a:latin typeface="Calibri" panose="020F0502020204030204" pitchFamily="34" charset="0"/>
              </a:rPr>
              <a:t> van </a:t>
            </a:r>
            <a:r>
              <a:rPr lang="en-IN" dirty="0" err="1">
                <a:latin typeface="Calibri" panose="020F0502020204030204" pitchFamily="34" charset="0"/>
              </a:rPr>
              <a:t>indicatie</a:t>
            </a:r>
            <a:r>
              <a:rPr lang="en-IN" dirty="0">
                <a:latin typeface="Calibri" panose="020F0502020204030204" pitchFamily="34" charset="0"/>
              </a:rPr>
              <a:t> </a:t>
            </a:r>
            <a:r>
              <a:rPr lang="en-IN" dirty="0" err="1">
                <a:latin typeface="Calibri" panose="020F0502020204030204" pitchFamily="34" charset="0"/>
              </a:rPr>
              <a:t>gebied</a:t>
            </a:r>
            <a:endParaRPr lang="en-IN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b="0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0384" r="50805" b="18077"/>
          <a:stretch/>
        </p:blipFill>
        <p:spPr bwMode="auto">
          <a:xfrm>
            <a:off x="6993699" y="2996418"/>
            <a:ext cx="5198301" cy="373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4" b="-1"/>
          <a:stretch/>
        </p:blipFill>
        <p:spPr bwMode="auto">
          <a:xfrm>
            <a:off x="8370277" y="-6257"/>
            <a:ext cx="3821723" cy="30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316" y="6175717"/>
            <a:ext cx="558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¹ </a:t>
            </a:r>
            <a:r>
              <a:rPr lang="en-US" dirty="0" err="1" smtClean="0">
                <a:latin typeface="Arial"/>
                <a:cs typeface="Arial"/>
              </a:rPr>
              <a:t>Nederlandse</a:t>
            </a:r>
            <a:r>
              <a:rPr lang="en-US" dirty="0" smtClean="0">
                <a:latin typeface="Arial"/>
                <a:cs typeface="Arial"/>
              </a:rPr>
              <a:t> Hart </a:t>
            </a:r>
            <a:r>
              <a:rPr lang="en-US" dirty="0" err="1" smtClean="0">
                <a:latin typeface="Arial"/>
                <a:cs typeface="Arial"/>
              </a:rPr>
              <a:t>Registratie</a:t>
            </a:r>
            <a:r>
              <a:rPr lang="en-US" dirty="0" smtClean="0">
                <a:latin typeface="Arial"/>
                <a:cs typeface="Arial"/>
              </a:rPr>
              <a:t> rapportage 2019 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94471" y="182246"/>
            <a:ext cx="10515600" cy="906722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Achtergrond TAVI</a:t>
            </a:r>
            <a:r>
              <a:rPr lang="nl-NL" b="1" dirty="0" smtClean="0"/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458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2277753"/>
          </a:xfrm>
        </p:spPr>
        <p:txBody>
          <a:bodyPr>
            <a:normAutofit fontScale="92500" lnSpcReduction="20000"/>
          </a:bodyPr>
          <a:lstStyle/>
          <a:p>
            <a:pPr marL="228600" lvl="2">
              <a:spcBef>
                <a:spcPts val="1000"/>
              </a:spcBef>
            </a:pPr>
            <a:r>
              <a:rPr lang="en-US" sz="2400" dirty="0" err="1" smtClean="0"/>
              <a:t>Beschreven</a:t>
            </a:r>
            <a:r>
              <a:rPr lang="en-US" sz="2400" dirty="0" smtClean="0"/>
              <a:t> </a:t>
            </a:r>
            <a:r>
              <a:rPr lang="en-US" sz="2400" dirty="0" err="1" smtClean="0"/>
              <a:t>incidentie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1,2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200" dirty="0" err="1" smtClean="0"/>
              <a:t>Incidentie</a:t>
            </a:r>
            <a:r>
              <a:rPr lang="en-US" sz="2200" dirty="0" smtClean="0"/>
              <a:t>: 1.1-1.42% in </a:t>
            </a:r>
            <a:r>
              <a:rPr lang="en-US" sz="2200" dirty="0" err="1" smtClean="0"/>
              <a:t>eerste</a:t>
            </a:r>
            <a:r>
              <a:rPr lang="en-US" sz="2200" dirty="0" smtClean="0"/>
              <a:t> </a:t>
            </a:r>
            <a:r>
              <a:rPr lang="en-US" sz="2200" dirty="0" err="1" smtClean="0"/>
              <a:t>jaar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TAVI </a:t>
            </a:r>
            <a:endParaRPr lang="en-US" sz="2200" dirty="0"/>
          </a:p>
          <a:p>
            <a:endParaRPr lang="en-US" sz="1000" dirty="0"/>
          </a:p>
          <a:p>
            <a:r>
              <a:rPr lang="en-US" sz="2400" dirty="0" err="1" smtClean="0"/>
              <a:t>Mediane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 van TAVI tot </a:t>
            </a:r>
            <a:r>
              <a:rPr lang="en-US" sz="2400" dirty="0" smtClean="0"/>
              <a:t>endocarditis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/>
              <a:t>5.3 </a:t>
            </a:r>
            <a:r>
              <a:rPr lang="en-US" sz="2200" dirty="0" err="1"/>
              <a:t>maanden</a:t>
            </a:r>
            <a:r>
              <a:rPr lang="en-US" sz="2200" dirty="0"/>
              <a:t> </a:t>
            </a:r>
            <a:r>
              <a:rPr lang="en-US" sz="2000" baseline="30000" dirty="0"/>
              <a:t>1</a:t>
            </a:r>
            <a:r>
              <a:rPr lang="en-US" sz="2200" dirty="0"/>
              <a:t> </a:t>
            </a:r>
          </a:p>
          <a:p>
            <a:endParaRPr lang="en-US" sz="1100" dirty="0" smtClean="0"/>
          </a:p>
          <a:p>
            <a:r>
              <a:rPr lang="en-US" sz="2400" dirty="0" err="1" smtClean="0"/>
              <a:t>Beschreven</a:t>
            </a:r>
            <a:r>
              <a:rPr lang="en-US" sz="2400" dirty="0" smtClean="0"/>
              <a:t> </a:t>
            </a:r>
            <a:r>
              <a:rPr lang="en-US" sz="2400" dirty="0" err="1" smtClean="0"/>
              <a:t>risicofactoren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TAVI endocarditis</a:t>
            </a:r>
            <a:endParaRPr lang="en-US" sz="240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4471" y="182246"/>
            <a:ext cx="10515600" cy="90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solidFill>
                  <a:srgbClr val="C00000"/>
                </a:solidFill>
                <a:latin typeface="+mn-lt"/>
              </a:rPr>
              <a:t>Incidentie en risicofactoren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60677" y="6205638"/>
            <a:ext cx="44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¹ </a:t>
            </a:r>
            <a:r>
              <a:rPr lang="en-US" dirty="0" err="1" smtClean="0">
                <a:latin typeface="Arial"/>
                <a:cs typeface="Arial"/>
              </a:rPr>
              <a:t>Regueiro</a:t>
            </a:r>
            <a:r>
              <a:rPr lang="en-US" dirty="0" smtClean="0">
                <a:latin typeface="Arial"/>
                <a:cs typeface="Arial"/>
              </a:rPr>
              <a:t> et al. JAMA 2016</a:t>
            </a:r>
          </a:p>
          <a:p>
            <a:r>
              <a:rPr lang="en-US" dirty="0" smtClean="0">
                <a:latin typeface="Arial"/>
                <a:cs typeface="Arial"/>
              </a:rPr>
              <a:t>² </a:t>
            </a:r>
            <a:r>
              <a:rPr lang="en-US" dirty="0" err="1" smtClean="0">
                <a:latin typeface="Arial"/>
                <a:cs typeface="Arial"/>
              </a:rPr>
              <a:t>Bjursten</a:t>
            </a:r>
            <a:r>
              <a:rPr lang="en-US" dirty="0" smtClean="0">
                <a:latin typeface="Arial"/>
                <a:cs typeface="Arial"/>
              </a:rPr>
              <a:t> et al. EHJ 2019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49682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err="1" smtClean="0"/>
              <a:t>Jongere</a:t>
            </a:r>
            <a:r>
              <a:rPr lang="en-US" sz="2200" dirty="0" smtClean="0"/>
              <a:t> </a:t>
            </a:r>
            <a:r>
              <a:rPr lang="en-US" sz="2200" dirty="0" err="1" smtClean="0"/>
              <a:t>leeftijd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200" dirty="0" err="1" smtClean="0"/>
              <a:t>Mannelijk</a:t>
            </a:r>
            <a:r>
              <a:rPr lang="en-US" sz="2200" dirty="0" smtClean="0"/>
              <a:t> </a:t>
            </a:r>
            <a:r>
              <a:rPr lang="en-US" sz="2200" dirty="0" err="1" smtClean="0"/>
              <a:t>geslacht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DM </a:t>
            </a:r>
          </a:p>
          <a:p>
            <a:pPr lvl="1"/>
            <a:r>
              <a:rPr lang="en-US" sz="2200" dirty="0" err="1" smtClean="0"/>
              <a:t>Matig-ernstige</a:t>
            </a:r>
            <a:r>
              <a:rPr lang="en-US" sz="2200" dirty="0" smtClean="0"/>
              <a:t> </a:t>
            </a:r>
            <a:r>
              <a:rPr lang="en-US" sz="2200" dirty="0" err="1" smtClean="0"/>
              <a:t>residuele</a:t>
            </a:r>
            <a:r>
              <a:rPr lang="en-US" sz="2200" dirty="0" smtClean="0"/>
              <a:t> aorta </a:t>
            </a:r>
            <a:r>
              <a:rPr lang="en-US" sz="2200" dirty="0" err="1" smtClean="0"/>
              <a:t>regurgitatie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72200" y="3496826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Body Surface Area </a:t>
            </a:r>
          </a:p>
          <a:p>
            <a:pPr lvl="1"/>
            <a:r>
              <a:rPr lang="en-US" sz="2200" dirty="0" err="1" smtClean="0"/>
              <a:t>Transapicale</a:t>
            </a:r>
            <a:r>
              <a:rPr lang="en-US" sz="2200" dirty="0" smtClean="0"/>
              <a:t> access</a:t>
            </a:r>
          </a:p>
          <a:p>
            <a:pPr lvl="1"/>
            <a:r>
              <a:rPr lang="en-US" sz="2200" dirty="0" smtClean="0"/>
              <a:t>Pre-</a:t>
            </a:r>
            <a:r>
              <a:rPr lang="en-US" sz="2200" dirty="0" err="1" smtClean="0"/>
              <a:t>operatieve</a:t>
            </a:r>
            <a:r>
              <a:rPr lang="en-US" sz="2200" dirty="0" smtClean="0"/>
              <a:t> </a:t>
            </a:r>
            <a:r>
              <a:rPr lang="en-US" sz="2200" dirty="0" err="1" smtClean="0"/>
              <a:t>gesteldheid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err="1" smtClean="0"/>
              <a:t>Perifeer</a:t>
            </a:r>
            <a:r>
              <a:rPr lang="en-US" sz="2200" dirty="0" smtClean="0"/>
              <a:t> </a:t>
            </a:r>
            <a:r>
              <a:rPr lang="en-US" sz="2200" dirty="0" err="1" smtClean="0"/>
              <a:t>vaatlijden</a:t>
            </a:r>
            <a:endParaRPr lang="en-US" sz="2200" dirty="0" smtClean="0"/>
          </a:p>
          <a:p>
            <a:pPr lvl="1"/>
            <a:r>
              <a:rPr lang="en-US" sz="2200" dirty="0" err="1" smtClean="0"/>
              <a:t>eGFR</a:t>
            </a:r>
            <a:r>
              <a:rPr lang="en-US" sz="2200" dirty="0" smtClean="0"/>
              <a:t> &lt; 30 ml/min/1.73</a:t>
            </a:r>
            <a:r>
              <a:rPr lang="en-US" sz="2000" baseline="30000" dirty="0" smtClean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1728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MMB: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verwekkers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bij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TAVI endocarditis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0"/>
          <a:stretch/>
        </p:blipFill>
        <p:spPr bwMode="auto">
          <a:xfrm>
            <a:off x="792886" y="1450427"/>
            <a:ext cx="10901624" cy="130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2"/>
          <a:stretch/>
        </p:blipFill>
        <p:spPr bwMode="auto">
          <a:xfrm>
            <a:off x="792886" y="2680143"/>
            <a:ext cx="10901624" cy="263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19241" y="6205638"/>
            <a:ext cx="40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² </a:t>
            </a:r>
            <a:r>
              <a:rPr lang="en-US" dirty="0" err="1" smtClean="0">
                <a:latin typeface="Arial"/>
                <a:cs typeface="Arial"/>
              </a:rPr>
              <a:t>Bjursten</a:t>
            </a:r>
            <a:r>
              <a:rPr lang="en-US" dirty="0" smtClean="0">
                <a:latin typeface="Arial"/>
                <a:cs typeface="Arial"/>
              </a:rPr>
              <a:t> et al. EHJ 2019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4772" y="2900855"/>
            <a:ext cx="5612525" cy="283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59512" y="4755983"/>
            <a:ext cx="5612525" cy="283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547446"/>
            <a:ext cx="10849303" cy="4629517"/>
          </a:xfrm>
        </p:spPr>
        <p:txBody>
          <a:bodyPr/>
          <a:lstStyle/>
          <a:p>
            <a:r>
              <a:rPr lang="en-US" dirty="0" err="1" smtClean="0"/>
              <a:t>Diagnostisch</a:t>
            </a:r>
            <a:r>
              <a:rPr lang="en-US" dirty="0" smtClean="0"/>
              <a:t> </a:t>
            </a:r>
            <a:r>
              <a:rPr lang="en-US" dirty="0" err="1" smtClean="0"/>
              <a:t>arsenaal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BK </a:t>
            </a:r>
          </a:p>
          <a:p>
            <a:pPr lvl="1"/>
            <a:r>
              <a:rPr lang="en-US" dirty="0" smtClean="0"/>
              <a:t>TTE</a:t>
            </a:r>
          </a:p>
          <a:p>
            <a:pPr lvl="1"/>
            <a:r>
              <a:rPr lang="en-US" dirty="0" smtClean="0"/>
              <a:t>TEE </a:t>
            </a:r>
          </a:p>
          <a:p>
            <a:pPr lvl="1"/>
            <a:r>
              <a:rPr lang="en-US" dirty="0" smtClean="0"/>
              <a:t>FDG-PET </a:t>
            </a:r>
          </a:p>
          <a:p>
            <a:pPr lvl="1"/>
            <a:r>
              <a:rPr lang="en-US" dirty="0" err="1" smtClean="0"/>
              <a:t>Cardiale</a:t>
            </a:r>
            <a:r>
              <a:rPr lang="en-US" dirty="0" smtClean="0"/>
              <a:t> CT </a:t>
            </a:r>
            <a:endParaRPr lang="en-US" dirty="0"/>
          </a:p>
        </p:txBody>
      </p:sp>
      <p:pic>
        <p:nvPicPr>
          <p:cNvPr id="8" name="Picture 7" descr="Slide-set Guidelines IE 2015.for web00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18475" r="8908" b="6652"/>
          <a:stretch/>
        </p:blipFill>
        <p:spPr bwMode="auto">
          <a:xfrm>
            <a:off x="4524704" y="1547446"/>
            <a:ext cx="7299435" cy="48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65125"/>
            <a:ext cx="12192000" cy="118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ESC 2015 modified Duke major criteria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Picture 18" descr="Roth spots | Roth spots causes | flame shaped hemorrhage | infective  endocarditis | retinal hemorrh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91" y="4743997"/>
            <a:ext cx="2563419" cy="21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nfective Endocarditis - Cardiovascular Disorders - MSD Manual Professional  Edi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/>
          <a:stretch/>
        </p:blipFill>
        <p:spPr bwMode="auto">
          <a:xfrm>
            <a:off x="9609392" y="1961646"/>
            <a:ext cx="2563419" cy="30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plinter bloedingen nagel (splinter haemorrhag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52" y="7938"/>
            <a:ext cx="2581847" cy="19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-set Guidelines IE 2015.for web002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2807" r="9426" b="26709"/>
          <a:stretch/>
        </p:blipFill>
        <p:spPr bwMode="auto">
          <a:xfrm>
            <a:off x="307975" y="1175695"/>
            <a:ext cx="7252138" cy="326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9295"/>
            <a:ext cx="9333186" cy="95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ESC 2015 modified Duke minor criteria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AutoShape 2" descr="Infective Endocard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nfective Endocardi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31067" y="1565730"/>
            <a:ext cx="333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i="1" dirty="0" smtClean="0"/>
              <a:t>Splinter </a:t>
            </a:r>
            <a:r>
              <a:rPr lang="en-US" b="1" i="1" dirty="0" err="1" smtClean="0"/>
              <a:t>bloeding</a:t>
            </a:r>
            <a:endParaRPr lang="en-US" b="1" i="1" dirty="0"/>
          </a:p>
        </p:txBody>
      </p:sp>
      <p:sp>
        <p:nvSpPr>
          <p:cNvPr id="11" name="AutoShape 8" descr="Infective Endocardit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Infective Endocarditi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04639" y="4645710"/>
            <a:ext cx="333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r>
              <a:rPr lang="en-US" b="1" i="1" dirty="0" err="1" smtClean="0"/>
              <a:t>Conjuctivale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bloeding</a:t>
            </a:r>
            <a:endParaRPr lang="en-US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20203" y="6539069"/>
            <a:ext cx="333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i="1" dirty="0" smtClean="0"/>
              <a:t>Roth spots</a:t>
            </a:r>
            <a:endParaRPr lang="en-US" b="1" i="1" dirty="0"/>
          </a:p>
        </p:txBody>
      </p:sp>
      <p:pic>
        <p:nvPicPr>
          <p:cNvPr id="9232" name="Picture 16" descr="Endocarditis Signs - Osler's Node: Painful red fingers/toes ➔ immune -  Janew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03" y="4439156"/>
            <a:ext cx="3118589" cy="24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1442</Words>
  <Application>Microsoft Office PowerPoint</Application>
  <PresentationFormat>Custom</PresentationFormat>
  <Paragraphs>210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Kunstklep endocarditis na TAVI </vt:lpstr>
      <vt:lpstr>Casus: Dhr B, 81 jaar </vt:lpstr>
      <vt:lpstr>PowerPoint Presentation</vt:lpstr>
      <vt:lpstr>- Kunstklep endocarditis bij TAVI - </vt:lpstr>
      <vt:lpstr>Achtergrond TAVI </vt:lpstr>
      <vt:lpstr>PowerPoint Presentation</vt:lpstr>
      <vt:lpstr>MMB: verwekkers bij TAVI endocarditis</vt:lpstr>
      <vt:lpstr>PowerPoint Presentation</vt:lpstr>
      <vt:lpstr>PowerPoint Presentation</vt:lpstr>
      <vt:lpstr>PowerPoint Presentation</vt:lpstr>
      <vt:lpstr>Diagnostiek: echocardiografie </vt:lpstr>
      <vt:lpstr>Mogelijke echocardiografische  bevindingen bij endocarditis</vt:lpstr>
      <vt:lpstr>PowerPoint Presentation</vt:lpstr>
      <vt:lpstr>PowerPoint Presentation</vt:lpstr>
      <vt:lpstr>TAVR Internationale registry¹:  echocardiografische bevindingen  </vt:lpstr>
      <vt:lpstr>Complicaties en prognose </vt:lpstr>
      <vt:lpstr>Indicaties voor chirurgie </vt:lpstr>
      <vt:lpstr>Chirurgisch en transcatheter interventies bij  TAVI endocarditis</vt:lpstr>
      <vt:lpstr>Terug naar de casus</vt:lpstr>
      <vt:lpstr>Take home message </vt:lpstr>
      <vt:lpstr>Literatuur </vt:lpstr>
      <vt:lpstr>Vragen?</vt:lpstr>
    </vt:vector>
  </TitlesOfParts>
  <Company>CWZ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Mariëlla Hassell</dc:creator>
  <cp:lastModifiedBy>Mariella Hassell</cp:lastModifiedBy>
  <cp:revision>124</cp:revision>
  <dcterms:created xsi:type="dcterms:W3CDTF">2020-11-11T15:46:17Z</dcterms:created>
  <dcterms:modified xsi:type="dcterms:W3CDTF">2020-11-13T06:51:13Z</dcterms:modified>
</cp:coreProperties>
</file>